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Lst>
  <p:notesMasterIdLst>
    <p:notesMasterId r:id="rId38"/>
  </p:notesMasterIdLst>
  <p:sldIdLst>
    <p:sldId id="264" r:id="rId5"/>
    <p:sldId id="347" r:id="rId6"/>
    <p:sldId id="348" r:id="rId7"/>
    <p:sldId id="350" r:id="rId8"/>
    <p:sldId id="352" r:id="rId9"/>
    <p:sldId id="351" r:id="rId10"/>
    <p:sldId id="349" r:id="rId11"/>
    <p:sldId id="353" r:id="rId12"/>
    <p:sldId id="354" r:id="rId13"/>
    <p:sldId id="282" r:id="rId14"/>
    <p:sldId id="290" r:id="rId15"/>
    <p:sldId id="284" r:id="rId16"/>
    <p:sldId id="359" r:id="rId17"/>
    <p:sldId id="362" r:id="rId18"/>
    <p:sldId id="360" r:id="rId19"/>
    <p:sldId id="292" r:id="rId20"/>
    <p:sldId id="364" r:id="rId21"/>
    <p:sldId id="356" r:id="rId22"/>
    <p:sldId id="357" r:id="rId23"/>
    <p:sldId id="341" r:id="rId24"/>
    <p:sldId id="361" r:id="rId25"/>
    <p:sldId id="376" r:id="rId26"/>
    <p:sldId id="365" r:id="rId27"/>
    <p:sldId id="366" r:id="rId28"/>
    <p:sldId id="367" r:id="rId29"/>
    <p:sldId id="368" r:id="rId30"/>
    <p:sldId id="369" r:id="rId31"/>
    <p:sldId id="370" r:id="rId32"/>
    <p:sldId id="371" r:id="rId33"/>
    <p:sldId id="372" r:id="rId34"/>
    <p:sldId id="373" r:id="rId35"/>
    <p:sldId id="374" r:id="rId36"/>
    <p:sldId id="375" r:id="rId37"/>
  </p:sldIdLst>
  <p:sldSz cx="9144000" cy="6858000" type="screen4x3"/>
  <p:notesSz cx="6669088" cy="9872663"/>
  <p:defaultTextStyle>
    <a:defPPr>
      <a:defRPr lang="f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C"/>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376" autoAdjust="0"/>
  </p:normalViewPr>
  <p:slideViewPr>
    <p:cSldViewPr>
      <p:cViewPr varScale="1">
        <p:scale>
          <a:sx n="53" d="100"/>
          <a:sy n="53" d="100"/>
        </p:scale>
        <p:origin x="18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EEAFE088-C482-4990-A1C3-922BF98F6B16}" type="datetimeFigureOut">
              <a:rPr lang="en-GB" smtClean="0"/>
              <a:t>18/06/2025</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98FF4346-37DF-4B25-BFCF-DC37CD00E39E}" type="slidenum">
              <a:rPr lang="en-GB" smtClean="0"/>
              <a:t>‹#›</a:t>
            </a:fld>
            <a:endParaRPr lang="en-GB"/>
          </a:p>
        </p:txBody>
      </p:sp>
    </p:spTree>
    <p:extLst>
      <p:ext uri="{BB962C8B-B14F-4D97-AF65-F5344CB8AC3E}">
        <p14:creationId xmlns:p14="http://schemas.microsoft.com/office/powerpoint/2010/main" val="397167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 baseline="0" dirty="0"/>
          </a:p>
        </p:txBody>
      </p:sp>
      <p:sp>
        <p:nvSpPr>
          <p:cNvPr id="4" name="Slide Number Placeholder 3"/>
          <p:cNvSpPr>
            <a:spLocks noGrp="1"/>
          </p:cNvSpPr>
          <p:nvPr>
            <p:ph type="sldNum" sz="quarter" idx="10"/>
          </p:nvPr>
        </p:nvSpPr>
        <p:spPr/>
        <p:txBody>
          <a:bodyPr/>
          <a:lstStyle/>
          <a:p>
            <a:fld id="{98FF4346-37DF-4B25-BFCF-DC37CD00E39E}" type="slidenum">
              <a:rPr lang="en-GB" smtClean="0"/>
              <a:t>1</a:t>
            </a:fld>
            <a:endParaRPr lang="en-GB"/>
          </a:p>
        </p:txBody>
      </p:sp>
    </p:spTree>
    <p:extLst>
      <p:ext uri="{BB962C8B-B14F-4D97-AF65-F5344CB8AC3E}">
        <p14:creationId xmlns:p14="http://schemas.microsoft.com/office/powerpoint/2010/main" val="3470245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FF4346-37DF-4B25-BFCF-DC37CD00E39E}" type="slidenum">
              <a:rPr lang="en-GB" smtClean="0"/>
              <a:t>3</a:t>
            </a:fld>
            <a:endParaRPr lang="en-GB"/>
          </a:p>
        </p:txBody>
      </p:sp>
    </p:spTree>
    <p:extLst>
      <p:ext uri="{BB962C8B-B14F-4D97-AF65-F5344CB8AC3E}">
        <p14:creationId xmlns:p14="http://schemas.microsoft.com/office/powerpoint/2010/main" val="2036604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FF4346-37DF-4B25-BFCF-DC37CD00E39E}" type="slidenum">
              <a:rPr lang="en-GB" smtClean="0"/>
              <a:t>4</a:t>
            </a:fld>
            <a:endParaRPr lang="en-GB"/>
          </a:p>
        </p:txBody>
      </p:sp>
    </p:spTree>
    <p:extLst>
      <p:ext uri="{BB962C8B-B14F-4D97-AF65-F5344CB8AC3E}">
        <p14:creationId xmlns:p14="http://schemas.microsoft.com/office/powerpoint/2010/main" val="1838724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FF4346-37DF-4B25-BFCF-DC37CD00E39E}" type="slidenum">
              <a:rPr lang="en-GB" smtClean="0"/>
              <a:t>9</a:t>
            </a:fld>
            <a:endParaRPr lang="en-GB"/>
          </a:p>
        </p:txBody>
      </p:sp>
    </p:spTree>
    <p:extLst>
      <p:ext uri="{BB962C8B-B14F-4D97-AF65-F5344CB8AC3E}">
        <p14:creationId xmlns:p14="http://schemas.microsoft.com/office/powerpoint/2010/main" val="3058183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0" indent="0">
              <a:buFontTx/>
              <a:buNone/>
              <a:defRPr/>
            </a:pPr>
            <a:endParaRPr lang="en-GB" altLang="en-US" dirty="0">
              <a:ea typeface="MS PGothic" panose="020B0600070205080204" pitchFamily="34" charset="-128"/>
            </a:endParaRPr>
          </a:p>
        </p:txBody>
      </p:sp>
      <p:sp>
        <p:nvSpPr>
          <p:cNvPr id="8196"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i="1">
                <a:solidFill>
                  <a:schemeClr val="tx2"/>
                </a:solidFill>
                <a:latin typeface="Arial" panose="020B0604020202020204" pitchFamily="34" charset="0"/>
                <a:ea typeface="ＭＳ Ｐゴシック" panose="020B0600070205080204" pitchFamily="34" charset="-128"/>
              </a:defRPr>
            </a:lvl1pPr>
            <a:lvl2pPr marL="727075" indent="-279400">
              <a:defRPr sz="2400" i="1">
                <a:solidFill>
                  <a:schemeClr val="tx2"/>
                </a:solidFill>
                <a:latin typeface="Arial" panose="020B0604020202020204" pitchFamily="34" charset="0"/>
                <a:ea typeface="ＭＳ Ｐゴシック" panose="020B0600070205080204" pitchFamily="34" charset="-128"/>
              </a:defRPr>
            </a:lvl2pPr>
            <a:lvl3pPr marL="1119188" indent="-223838">
              <a:defRPr sz="2400" i="1">
                <a:solidFill>
                  <a:schemeClr val="tx2"/>
                </a:solidFill>
                <a:latin typeface="Arial" panose="020B0604020202020204" pitchFamily="34" charset="0"/>
                <a:ea typeface="ＭＳ Ｐゴシック" panose="020B0600070205080204" pitchFamily="34" charset="-128"/>
              </a:defRPr>
            </a:lvl3pPr>
            <a:lvl4pPr marL="1566863" indent="-223838">
              <a:defRPr sz="2400" i="1">
                <a:solidFill>
                  <a:schemeClr val="tx2"/>
                </a:solidFill>
                <a:latin typeface="Arial" panose="020B0604020202020204" pitchFamily="34" charset="0"/>
                <a:ea typeface="ＭＳ Ｐゴシック" panose="020B0600070205080204" pitchFamily="34" charset="-128"/>
              </a:defRPr>
            </a:lvl4pPr>
            <a:lvl5pPr marL="2016125" indent="-223838">
              <a:defRPr sz="2400" i="1">
                <a:solidFill>
                  <a:schemeClr val="tx2"/>
                </a:solidFill>
                <a:latin typeface="Arial" panose="020B0604020202020204" pitchFamily="34" charset="0"/>
                <a:ea typeface="ＭＳ Ｐゴシック" panose="020B0600070205080204" pitchFamily="34" charset="-128"/>
              </a:defRPr>
            </a:lvl5pPr>
            <a:lvl6pPr marL="24733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6pPr>
            <a:lvl7pPr marL="29305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7pPr>
            <a:lvl8pPr marL="33877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8pPr>
            <a:lvl9pPr marL="38449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9pPr>
          </a:lstStyle>
          <a:p>
            <a:fld id="{A9622702-8375-47DC-98CB-2520AC6CC100}" type="slidenum">
              <a:rPr lang="en-GB" altLang="en-US" sz="1200" i="0">
                <a:solidFill>
                  <a:schemeClr val="tx1"/>
                </a:solidFill>
                <a:latin typeface="Times New Roman" panose="02020603050405020304" pitchFamily="18" charset="0"/>
              </a:rPr>
              <a:pPr/>
              <a:t>10</a:t>
            </a:fld>
            <a:endParaRPr lang="en-GB" altLang="en-US" sz="1200" i="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975292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tLang="en-US" dirty="0"/>
          </a:p>
        </p:txBody>
      </p:sp>
      <p:sp>
        <p:nvSpPr>
          <p:cNvPr id="122884"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i="1">
                <a:solidFill>
                  <a:schemeClr val="tx2"/>
                </a:solidFill>
                <a:latin typeface="Arial" pitchFamily="34" charset="0"/>
                <a:ea typeface="MS PGothic" pitchFamily="34" charset="-128"/>
              </a:defRPr>
            </a:lvl1pPr>
            <a:lvl2pPr marL="728091" indent="-280035">
              <a:defRPr sz="2400" i="1">
                <a:solidFill>
                  <a:schemeClr val="tx2"/>
                </a:solidFill>
                <a:latin typeface="Arial" pitchFamily="34" charset="0"/>
                <a:ea typeface="MS PGothic" pitchFamily="34" charset="-128"/>
              </a:defRPr>
            </a:lvl2pPr>
            <a:lvl3pPr marL="1120140" indent="-224028">
              <a:defRPr sz="2400" i="1">
                <a:solidFill>
                  <a:schemeClr val="tx2"/>
                </a:solidFill>
                <a:latin typeface="Arial" pitchFamily="34" charset="0"/>
                <a:ea typeface="MS PGothic" pitchFamily="34" charset="-128"/>
              </a:defRPr>
            </a:lvl3pPr>
            <a:lvl4pPr marL="1568196" indent="-224028">
              <a:defRPr sz="2400" i="1">
                <a:solidFill>
                  <a:schemeClr val="tx2"/>
                </a:solidFill>
                <a:latin typeface="Arial" pitchFamily="34" charset="0"/>
                <a:ea typeface="MS PGothic" pitchFamily="34" charset="-128"/>
              </a:defRPr>
            </a:lvl4pPr>
            <a:lvl5pPr marL="2016252" indent="-224028">
              <a:defRPr sz="2400" i="1">
                <a:solidFill>
                  <a:schemeClr val="tx2"/>
                </a:solidFill>
                <a:latin typeface="Arial" pitchFamily="34" charset="0"/>
                <a:ea typeface="MS PGothic" pitchFamily="34" charset="-128"/>
              </a:defRPr>
            </a:lvl5pPr>
            <a:lvl6pPr marL="2464308" indent="-224028" eaLnBrk="0" fontAlgn="base" hangingPunct="0">
              <a:spcBef>
                <a:spcPct val="0"/>
              </a:spcBef>
              <a:spcAft>
                <a:spcPct val="0"/>
              </a:spcAft>
              <a:defRPr sz="2400" i="1">
                <a:solidFill>
                  <a:schemeClr val="tx2"/>
                </a:solidFill>
                <a:latin typeface="Arial" pitchFamily="34" charset="0"/>
                <a:ea typeface="MS PGothic" pitchFamily="34" charset="-128"/>
              </a:defRPr>
            </a:lvl6pPr>
            <a:lvl7pPr marL="2912364" indent="-224028" eaLnBrk="0" fontAlgn="base" hangingPunct="0">
              <a:spcBef>
                <a:spcPct val="0"/>
              </a:spcBef>
              <a:spcAft>
                <a:spcPct val="0"/>
              </a:spcAft>
              <a:defRPr sz="2400" i="1">
                <a:solidFill>
                  <a:schemeClr val="tx2"/>
                </a:solidFill>
                <a:latin typeface="Arial" pitchFamily="34" charset="0"/>
                <a:ea typeface="MS PGothic" pitchFamily="34" charset="-128"/>
              </a:defRPr>
            </a:lvl7pPr>
            <a:lvl8pPr marL="3360420" indent="-224028" eaLnBrk="0" fontAlgn="base" hangingPunct="0">
              <a:spcBef>
                <a:spcPct val="0"/>
              </a:spcBef>
              <a:spcAft>
                <a:spcPct val="0"/>
              </a:spcAft>
              <a:defRPr sz="2400" i="1">
                <a:solidFill>
                  <a:schemeClr val="tx2"/>
                </a:solidFill>
                <a:latin typeface="Arial" pitchFamily="34" charset="0"/>
                <a:ea typeface="MS PGothic" pitchFamily="34" charset="-128"/>
              </a:defRPr>
            </a:lvl8pPr>
            <a:lvl9pPr marL="3808476" indent="-224028" eaLnBrk="0" fontAlgn="base" hangingPunct="0">
              <a:spcBef>
                <a:spcPct val="0"/>
              </a:spcBef>
              <a:spcAft>
                <a:spcPct val="0"/>
              </a:spcAft>
              <a:defRPr sz="2400" i="1">
                <a:solidFill>
                  <a:schemeClr val="tx2"/>
                </a:solidFill>
                <a:latin typeface="Arial" pitchFamily="34" charset="0"/>
                <a:ea typeface="MS PGothic" pitchFamily="34" charset="-128"/>
              </a:defRPr>
            </a:lvl9pPr>
          </a:lstStyle>
          <a:p>
            <a:pPr>
              <a:defRPr/>
            </a:pPr>
            <a:fld id="{4C240B05-41DD-4B16-82AB-2B0BC87ABA59}" type="slidenum">
              <a:rPr lang="en-GB" altLang="en-US" sz="1200" i="0" smtClean="0">
                <a:solidFill>
                  <a:schemeClr val="tx1"/>
                </a:solidFill>
                <a:latin typeface="Times New Roman" pitchFamily="18" charset="0"/>
              </a:rPr>
              <a:pPr>
                <a:defRPr/>
              </a:pPr>
              <a:t>11</a:t>
            </a:fld>
            <a:endParaRPr lang="en-GB" altLang="en-US" sz="1200" i="0">
              <a:solidFill>
                <a:schemeClr val="tx1"/>
              </a:solidFill>
              <a:latin typeface="Times New Roman" pitchFamily="18" charset="0"/>
            </a:endParaRPr>
          </a:p>
        </p:txBody>
      </p:sp>
    </p:spTree>
    <p:extLst>
      <p:ext uri="{BB962C8B-B14F-4D97-AF65-F5344CB8AC3E}">
        <p14:creationId xmlns:p14="http://schemas.microsoft.com/office/powerpoint/2010/main" val="377250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endParaRPr lang="en-GB" dirty="0"/>
          </a:p>
        </p:txBody>
      </p:sp>
      <p:sp>
        <p:nvSpPr>
          <p:cNvPr id="14340"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i="1">
                <a:solidFill>
                  <a:schemeClr val="tx2"/>
                </a:solidFill>
                <a:latin typeface="Arial" panose="020B0604020202020204" pitchFamily="34" charset="0"/>
                <a:ea typeface="ＭＳ Ｐゴシック" panose="020B0600070205080204" pitchFamily="34" charset="-128"/>
              </a:defRPr>
            </a:lvl1pPr>
            <a:lvl2pPr marL="727075" indent="-279400">
              <a:defRPr sz="2400" i="1">
                <a:solidFill>
                  <a:schemeClr val="tx2"/>
                </a:solidFill>
                <a:latin typeface="Arial" panose="020B0604020202020204" pitchFamily="34" charset="0"/>
                <a:ea typeface="ＭＳ Ｐゴシック" panose="020B0600070205080204" pitchFamily="34" charset="-128"/>
              </a:defRPr>
            </a:lvl2pPr>
            <a:lvl3pPr marL="1119188" indent="-223838">
              <a:defRPr sz="2400" i="1">
                <a:solidFill>
                  <a:schemeClr val="tx2"/>
                </a:solidFill>
                <a:latin typeface="Arial" panose="020B0604020202020204" pitchFamily="34" charset="0"/>
                <a:ea typeface="ＭＳ Ｐゴシック" panose="020B0600070205080204" pitchFamily="34" charset="-128"/>
              </a:defRPr>
            </a:lvl3pPr>
            <a:lvl4pPr marL="1566863" indent="-223838">
              <a:defRPr sz="2400" i="1">
                <a:solidFill>
                  <a:schemeClr val="tx2"/>
                </a:solidFill>
                <a:latin typeface="Arial" panose="020B0604020202020204" pitchFamily="34" charset="0"/>
                <a:ea typeface="ＭＳ Ｐゴシック" panose="020B0600070205080204" pitchFamily="34" charset="-128"/>
              </a:defRPr>
            </a:lvl4pPr>
            <a:lvl5pPr marL="2016125" indent="-223838">
              <a:defRPr sz="2400" i="1">
                <a:solidFill>
                  <a:schemeClr val="tx2"/>
                </a:solidFill>
                <a:latin typeface="Arial" panose="020B0604020202020204" pitchFamily="34" charset="0"/>
                <a:ea typeface="ＭＳ Ｐゴシック" panose="020B0600070205080204" pitchFamily="34" charset="-128"/>
              </a:defRPr>
            </a:lvl5pPr>
            <a:lvl6pPr marL="24733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6pPr>
            <a:lvl7pPr marL="29305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7pPr>
            <a:lvl8pPr marL="33877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8pPr>
            <a:lvl9pPr marL="3844925" indent="-223838" eaLnBrk="0" fontAlgn="base" hangingPunct="0">
              <a:spcBef>
                <a:spcPct val="0"/>
              </a:spcBef>
              <a:spcAft>
                <a:spcPct val="0"/>
              </a:spcAft>
              <a:defRPr sz="2400" i="1">
                <a:solidFill>
                  <a:schemeClr val="tx2"/>
                </a:solidFill>
                <a:latin typeface="Arial" panose="020B0604020202020204" pitchFamily="34" charset="0"/>
                <a:ea typeface="ＭＳ Ｐゴシック" panose="020B0600070205080204" pitchFamily="34" charset="-128"/>
              </a:defRPr>
            </a:lvl9pPr>
          </a:lstStyle>
          <a:p>
            <a:fld id="{4A4946E9-AD3B-4E20-A349-60D5008DF724}" type="slidenum">
              <a:rPr lang="en-GB" altLang="en-US" sz="1200" i="0">
                <a:solidFill>
                  <a:schemeClr val="tx1"/>
                </a:solidFill>
                <a:latin typeface="Times New Roman" panose="02020603050405020304" pitchFamily="18" charset="0"/>
              </a:rPr>
              <a:pPr/>
              <a:t>12</a:t>
            </a:fld>
            <a:endParaRPr lang="en-GB" altLang="en-US" sz="1200" i="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46481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345E2C-7626-438D-B823-06D284F40F92}" type="slidenum">
              <a:rPr lang="en-GB" smtClean="0"/>
              <a:t>16</a:t>
            </a:fld>
            <a:endParaRPr lang="en-GB"/>
          </a:p>
        </p:txBody>
      </p:sp>
    </p:spTree>
    <p:extLst>
      <p:ext uri="{BB962C8B-B14F-4D97-AF65-F5344CB8AC3E}">
        <p14:creationId xmlns:p14="http://schemas.microsoft.com/office/powerpoint/2010/main" val="2744829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FF4346-37DF-4B25-BFCF-DC37CD00E39E}" type="slidenum">
              <a:rPr lang="en-GB" smtClean="0"/>
              <a:t>20</a:t>
            </a:fld>
            <a:endParaRPr lang="en-GB"/>
          </a:p>
        </p:txBody>
      </p:sp>
    </p:spTree>
    <p:extLst>
      <p:ext uri="{BB962C8B-B14F-4D97-AF65-F5344CB8AC3E}">
        <p14:creationId xmlns:p14="http://schemas.microsoft.com/office/powerpoint/2010/main" val="2916715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827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048813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9594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8600"/>
            <a:ext cx="7643812"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1042988" y="1600200"/>
            <a:ext cx="3744912" cy="427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940300" y="1600200"/>
            <a:ext cx="3746500" cy="2062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940300" y="3814763"/>
            <a:ext cx="3746500" cy="2062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p:txBody>
          <a:bodyPr/>
          <a:lstStyle>
            <a:lvl1pPr>
              <a:defRPr/>
            </a:lvl1pPr>
          </a:lstStyle>
          <a:p>
            <a:endParaRPr lang="en-US" altLang="en-US"/>
          </a:p>
        </p:txBody>
      </p:sp>
      <p:sp>
        <p:nvSpPr>
          <p:cNvPr id="7" name="Rectangle 5"/>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407476589"/>
      </p:ext>
    </p:extLst>
  </p:cSld>
  <p:clrMapOvr>
    <a:masterClrMapping/>
  </p:clrMapOvr>
  <p:transition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1861041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56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797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6596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274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lt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0163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7333891-D5E7-4C7B-BF1D-E855E53CB5A8}" type="slidenum">
              <a:rPr lang="en-US" smtClean="0"/>
              <a:t>‹#›</a:t>
            </a:fld>
            <a:endParaRPr lang="en-US" dirty="0"/>
          </a:p>
        </p:txBody>
      </p:sp>
    </p:spTree>
    <p:extLst>
      <p:ext uri="{BB962C8B-B14F-4D97-AF65-F5344CB8AC3E}">
        <p14:creationId xmlns:p14="http://schemas.microsoft.com/office/powerpoint/2010/main" val="415778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7522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fontAlgn="base">
              <a:spcBef>
                <a:spcPct val="0"/>
              </a:spcBef>
              <a:spcAft>
                <a:spcPct val="0"/>
              </a:spcAft>
            </a:pPr>
            <a:endParaRPr lang="en-US" altLang="en-US">
              <a:cs typeface="Arial" charset="0"/>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fontAlgn="base">
              <a:spcBef>
                <a:spcPct val="0"/>
              </a:spcBef>
              <a:spcAft>
                <a:spcPct val="0"/>
              </a:spcAft>
            </a:pPr>
            <a:endParaRPr lang="en-US" altLang="en-US">
              <a:cs typeface="Arial" charset="0"/>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06608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703622" y="3861048"/>
            <a:ext cx="7736755" cy="1224136"/>
          </a:xfrm>
        </p:spPr>
        <p:txBody>
          <a:bodyPr>
            <a:normAutofit fontScale="85000" lnSpcReduction="10000"/>
          </a:bodyPr>
          <a:lstStyle/>
          <a:p>
            <a:pPr algn="ctr" eaLnBrk="1" hangingPunct="1">
              <a:lnSpc>
                <a:spcPct val="80000"/>
              </a:lnSpc>
            </a:pPr>
            <a:r>
              <a:rPr lang="fa" altLang="en-US" sz="4400" b="1" dirty="0" smtClean="0">
                <a:latin typeface="Calibri" panose="020F0502020204030204" pitchFamily="34" charset="0"/>
              </a:rPr>
              <a:t>فلسفه </a:t>
            </a:r>
            <a:r>
              <a:rPr lang="fa" altLang="en-US" sz="4400" b="1" dirty="0">
                <a:latin typeface="Calibri" panose="020F0502020204030204" pitchFamily="34" charset="0"/>
              </a:rPr>
              <a:t>برای </a:t>
            </a:r>
            <a:r>
              <a:rPr lang="fa" altLang="en-US" sz="4400" b="1" dirty="0" smtClean="0">
                <a:latin typeface="Calibri" panose="020F0502020204030204" pitchFamily="34" charset="0"/>
              </a:rPr>
              <a:t>کودکان</a:t>
            </a:r>
            <a:r>
              <a:rPr lang="fa-IR" altLang="en-US" sz="4400" b="1" dirty="0" smtClean="0">
                <a:latin typeface="Calibri" panose="020F0502020204030204" pitchFamily="34" charset="0"/>
              </a:rPr>
              <a:t>: </a:t>
            </a:r>
            <a:r>
              <a:rPr lang="fa-IR" altLang="en-US" sz="4400" b="1" dirty="0" smtClean="0">
                <a:solidFill>
                  <a:srgbClr val="FF0000"/>
                </a:solidFill>
                <a:latin typeface="Calibri" panose="020F0502020204030204" pitchFamily="34" charset="0"/>
              </a:rPr>
              <a:t>فبک</a:t>
            </a:r>
          </a:p>
          <a:p>
            <a:pPr algn="ctr" eaLnBrk="1" hangingPunct="1">
              <a:lnSpc>
                <a:spcPct val="80000"/>
              </a:lnSpc>
            </a:pPr>
            <a:r>
              <a:rPr lang="fa" altLang="en-US" sz="4400" b="1" dirty="0" smtClean="0">
                <a:latin typeface="Calibri" panose="020F0502020204030204" pitchFamily="34" charset="0"/>
              </a:rPr>
              <a:t> </a:t>
            </a:r>
            <a:r>
              <a:rPr lang="fa" altLang="en-US" sz="4400" b="1" dirty="0" smtClean="0">
                <a:solidFill>
                  <a:srgbClr val="FF0000"/>
                </a:solidFill>
                <a:latin typeface="Calibri" panose="020F0502020204030204" pitchFamily="34" charset="0"/>
              </a:rPr>
              <a:t>P4C</a:t>
            </a:r>
            <a:r>
              <a:rPr lang="en-US" altLang="en-US" sz="4400" b="1" dirty="0" smtClean="0">
                <a:latin typeface="Calibri" panose="020F0502020204030204" pitchFamily="34" charset="0"/>
              </a:rPr>
              <a:t>:philosophy for children</a:t>
            </a:r>
            <a:endParaRPr lang="fa" altLang="en-US" sz="4400" b="1" dirty="0">
              <a:latin typeface="Calibri" panose="020F0502020204030204" pitchFamily="34" charset="0"/>
            </a:endParaRPr>
          </a:p>
        </p:txBody>
      </p:sp>
      <p:pic>
        <p:nvPicPr>
          <p:cNvPr id="1026" name="Picture 2" descr="Picture Frame, Banner, Status Badge, Bubble, Tag, Shape">
            <a:extLst>
              <a:ext uri="{FF2B5EF4-FFF2-40B4-BE49-F238E27FC236}">
                <a16:creationId xmlns:a16="http://schemas.microsoft.com/office/drawing/2014/main" id="{6E104A24-1267-4705-8D0A-A802C9F275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1071" y="0"/>
            <a:ext cx="4221857" cy="368006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685685" y="5229200"/>
            <a:ext cx="4190571" cy="461665"/>
          </a:xfrm>
          <a:prstGeom prst="rect">
            <a:avLst/>
          </a:prstGeom>
          <a:noFill/>
        </p:spPr>
        <p:txBody>
          <a:bodyPr wrap="none" rtlCol="0">
            <a:spAutoFit/>
          </a:bodyPr>
          <a:lstStyle/>
          <a:p>
            <a:r>
              <a:rPr lang="ar-SA" sz="2400" b="1" dirty="0" smtClean="0">
                <a:solidFill>
                  <a:srgbClr val="FF0000"/>
                </a:solidFill>
              </a:rPr>
              <a:t>مجتمع </a:t>
            </a:r>
            <a:r>
              <a:rPr lang="fa-IR" sz="2400" b="1" dirty="0" smtClean="0">
                <a:solidFill>
                  <a:srgbClr val="FF0000"/>
                </a:solidFill>
              </a:rPr>
              <a:t>آموزشی سلمان فارسی شهر دبی</a:t>
            </a:r>
            <a:endParaRPr lang="en-GB" sz="2400" b="1" dirty="0">
              <a:solidFill>
                <a:srgbClr val="FF0000"/>
              </a:solidFill>
            </a:endParaRPr>
          </a:p>
        </p:txBody>
      </p:sp>
    </p:spTree>
    <p:extLst>
      <p:ext uri="{BB962C8B-B14F-4D97-AF65-F5344CB8AC3E}">
        <p14:creationId xmlns:p14="http://schemas.microsoft.com/office/powerpoint/2010/main" val="103642427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907704" y="620688"/>
            <a:ext cx="7043450" cy="648072"/>
          </a:xfrm>
        </p:spPr>
        <p:txBody>
          <a:bodyPr>
            <a:noAutofit/>
          </a:bodyPr>
          <a:lstStyle/>
          <a:p>
            <a:pPr algn="r">
              <a:defRPr/>
            </a:pPr>
            <a:r>
              <a:rPr lang="en-US" b="1" dirty="0" smtClean="0">
                <a:solidFill>
                  <a:srgbClr val="FF0000"/>
                </a:solidFill>
                <a:ea typeface="ＭＳ Ｐゴシック" charset="0"/>
              </a:rPr>
              <a:t>P4c    </a:t>
            </a:r>
            <a:r>
              <a:rPr lang="fa-IR" b="1" dirty="0" smtClean="0">
                <a:solidFill>
                  <a:srgbClr val="FF0000"/>
                </a:solidFill>
                <a:ea typeface="ＭＳ Ｐゴシック" charset="0"/>
              </a:rPr>
              <a:t>بررسی پیشینه</a:t>
            </a:r>
            <a:r>
              <a:rPr lang="fa-IR" b="1" dirty="0" smtClean="0">
                <a:ea typeface="ＭＳ Ｐゴシック" charset="0"/>
              </a:rPr>
              <a:t> </a:t>
            </a:r>
            <a:endParaRPr lang="fa" b="1" dirty="0">
              <a:ea typeface="ＭＳ Ｐゴシック" charset="0"/>
            </a:endParaRPr>
          </a:p>
        </p:txBody>
      </p:sp>
      <p:sp>
        <p:nvSpPr>
          <p:cNvPr id="3" name="Content Placeholder 2"/>
          <p:cNvSpPr>
            <a:spLocks noGrp="1"/>
          </p:cNvSpPr>
          <p:nvPr>
            <p:ph idx="1"/>
          </p:nvPr>
        </p:nvSpPr>
        <p:spPr>
          <a:xfrm>
            <a:off x="0" y="1844824"/>
            <a:ext cx="9143999" cy="4536504"/>
          </a:xfrm>
        </p:spPr>
        <p:txBody>
          <a:bodyPr>
            <a:normAutofit/>
          </a:bodyPr>
          <a:lstStyle/>
          <a:p>
            <a:pPr algn="just">
              <a:defRPr/>
            </a:pPr>
            <a:r>
              <a:rPr lang="fa-IR" sz="3200" b="1" dirty="0" smtClean="0">
                <a:cs typeface="B Badr" panose="00000400000000000000" pitchFamily="2" charset="-78"/>
              </a:rPr>
              <a:t>متیو </a:t>
            </a:r>
            <a:r>
              <a:rPr lang="fa" sz="3200" b="1" dirty="0" smtClean="0">
                <a:cs typeface="B Badr" panose="00000400000000000000" pitchFamily="2" charset="-78"/>
              </a:rPr>
              <a:t>لیپمن </a:t>
            </a:r>
            <a:r>
              <a:rPr lang="fa" sz="3200" b="1" dirty="0">
                <a:cs typeface="B Badr" panose="00000400000000000000" pitchFamily="2" charset="-78"/>
              </a:rPr>
              <a:t>متوجه شد دانشجویان رشته فلسفه‌اش </a:t>
            </a:r>
            <a:r>
              <a:rPr lang="fa" altLang="ja-JP" sz="3200" b="1" dirty="0">
                <a:ea typeface="MS PGothic" panose="020B0600070205080204" pitchFamily="34" charset="-128"/>
                <a:cs typeface="B Badr" panose="00000400000000000000" pitchFamily="2" charset="-78"/>
              </a:rPr>
              <a:t>در دانشگاه کلمبیا</a:t>
            </a:r>
            <a:r>
              <a:rPr lang="fa" altLang="ja-JP" sz="3200" b="1" dirty="0" smtClean="0">
                <a:ea typeface="MS PGothic" panose="020B0600070205080204" pitchFamily="34" charset="-128"/>
                <a:cs typeface="B Badr" panose="00000400000000000000" pitchFamily="2" charset="-78"/>
              </a:rPr>
              <a:t>، جایی که او در اواخر دهه ۶۰ تدریس می‌کرد، </a:t>
            </a:r>
            <a:r>
              <a:rPr lang="fa" altLang="en-GB" sz="3200" b="1" dirty="0" smtClean="0">
                <a:ea typeface="MS PGothic" panose="020B0600070205080204" pitchFamily="34" charset="-128"/>
                <a:cs typeface="B Badr" panose="00000400000000000000" pitchFamily="2" charset="-78"/>
              </a:rPr>
              <a:t>قادر </a:t>
            </a:r>
            <a:r>
              <a:rPr lang="fa" sz="3200" b="1" dirty="0">
                <a:cs typeface="B Badr" panose="00000400000000000000" pitchFamily="2" charset="-78"/>
              </a:rPr>
              <a:t>به تفکر خلاقانه و مستقل نبودند، و تصمیم گرفت تأثیر معرفی «مهارت‌های </a:t>
            </a:r>
            <a:r>
              <a:rPr lang="fa" sz="3200" b="1" dirty="0" smtClean="0">
                <a:cs typeface="B Badr" panose="00000400000000000000" pitchFamily="2" charset="-78"/>
              </a:rPr>
              <a:t>تفکر» در مهدکودک را بررسی کند.</a:t>
            </a:r>
            <a:r>
              <a:rPr lang="fa-IR" sz="3200" b="1" dirty="0" smtClean="0">
                <a:cs typeface="B Badr" panose="00000400000000000000" pitchFamily="2" charset="-78"/>
              </a:rPr>
              <a:t>                                                                                </a:t>
            </a:r>
            <a:endParaRPr lang="en-GB" altLang="ja-JP" sz="3200" b="1" dirty="0">
              <a:ea typeface="MS PGothic" panose="020B0600070205080204" pitchFamily="34" charset="-128"/>
              <a:cs typeface="B Badr" panose="00000400000000000000" pitchFamily="2" charset="-78"/>
            </a:endParaRPr>
          </a:p>
          <a:p>
            <a:pPr algn="just">
              <a:defRPr/>
            </a:pPr>
            <a:r>
              <a:rPr lang="fa-IR" altLang="en-US" sz="3200" b="1" dirty="0" smtClean="0">
                <a:cs typeface="B Badr" panose="00000400000000000000" pitchFamily="2" charset="-78"/>
              </a:rPr>
              <a:t>فبک </a:t>
            </a:r>
            <a:r>
              <a:rPr lang="fa" altLang="en-US" sz="3200" b="1" dirty="0" smtClean="0">
                <a:cs typeface="B Badr" panose="00000400000000000000" pitchFamily="2" charset="-78"/>
              </a:rPr>
              <a:t>در </a:t>
            </a:r>
            <a:r>
              <a:rPr lang="fa-IR" altLang="en-US" sz="3200" b="1" dirty="0" smtClean="0">
                <a:cs typeface="B Badr" panose="00000400000000000000" pitchFamily="2" charset="-78"/>
              </a:rPr>
              <a:t>اواخر</a:t>
            </a:r>
            <a:r>
              <a:rPr lang="fa" altLang="en-US" sz="3200" b="1" dirty="0" smtClean="0">
                <a:cs typeface="B Badr" panose="00000400000000000000" pitchFamily="2" charset="-78"/>
              </a:rPr>
              <a:t> </a:t>
            </a:r>
            <a:r>
              <a:rPr lang="fa" altLang="en-US" sz="3200" b="1" dirty="0">
                <a:cs typeface="B Badr" panose="00000400000000000000" pitchFamily="2" charset="-78"/>
              </a:rPr>
              <a:t>دهه </a:t>
            </a:r>
            <a:r>
              <a:rPr lang="fa" altLang="en-US" sz="3200" b="1" dirty="0" smtClean="0">
                <a:cs typeface="B Badr" panose="00000400000000000000" pitchFamily="2" charset="-78"/>
              </a:rPr>
              <a:t>19</a:t>
            </a:r>
            <a:r>
              <a:rPr lang="fa-IR" altLang="en-US" sz="3200" b="1" dirty="0" smtClean="0">
                <a:cs typeface="B Badr" panose="00000400000000000000" pitchFamily="2" charset="-78"/>
              </a:rPr>
              <a:t>6</a:t>
            </a:r>
            <a:r>
              <a:rPr lang="fa" altLang="en-US" sz="3200" b="1" dirty="0" smtClean="0">
                <a:cs typeface="B Badr" panose="00000400000000000000" pitchFamily="2" charset="-78"/>
              </a:rPr>
              <a:t>0 </a:t>
            </a:r>
            <a:r>
              <a:rPr lang="fa" altLang="en-US" sz="3200" b="1" dirty="0">
                <a:cs typeface="B Badr" panose="00000400000000000000" pitchFamily="2" charset="-78"/>
              </a:rPr>
              <a:t>در ایالات </a:t>
            </a:r>
            <a:r>
              <a:rPr lang="fa" altLang="en-US" sz="3200" b="1" dirty="0" smtClean="0">
                <a:cs typeface="B Badr" panose="00000400000000000000" pitchFamily="2" charset="-78"/>
              </a:rPr>
              <a:t>متحده</a:t>
            </a:r>
            <a:r>
              <a:rPr lang="fa" altLang="ja-JP" sz="3200" b="1" dirty="0" smtClean="0">
                <a:cs typeface="B Badr" panose="00000400000000000000" pitchFamily="2" charset="-78"/>
              </a:rPr>
              <a:t>، </a:t>
            </a:r>
            <a:r>
              <a:rPr lang="fa" altLang="ja-JP" sz="3200" b="1" dirty="0">
                <a:cs typeface="B Badr" panose="00000400000000000000" pitchFamily="2" charset="-78"/>
              </a:rPr>
              <a:t>به عنوان یک برنامه مهارت‌های تفکر </a:t>
            </a:r>
            <a:r>
              <a:rPr lang="fa-IR" altLang="ja-JP" sz="3200" b="1" dirty="0" smtClean="0">
                <a:cs typeface="B Badr" panose="00000400000000000000" pitchFamily="2" charset="-78"/>
              </a:rPr>
              <a:t>که </a:t>
            </a:r>
            <a:r>
              <a:rPr lang="fa" altLang="ja-JP" sz="3200" b="1" dirty="0" smtClean="0">
                <a:cs typeface="B Badr" panose="00000400000000000000" pitchFamily="2" charset="-78"/>
              </a:rPr>
              <a:t>توسط </a:t>
            </a:r>
            <a:r>
              <a:rPr lang="fa" altLang="ja-JP" sz="3200" b="1" dirty="0">
                <a:cs typeface="B Badr" panose="00000400000000000000" pitchFamily="2" charset="-78"/>
              </a:rPr>
              <a:t>متیو لیپمن ابداع شده بود، سرچشمه گرفت</a:t>
            </a:r>
            <a:r>
              <a:rPr lang="fa" altLang="ja-JP" sz="3200" b="1" dirty="0" smtClean="0">
                <a:cs typeface="B Badr" panose="00000400000000000000" pitchFamily="2" charset="-78"/>
              </a:rPr>
              <a:t>.</a:t>
            </a:r>
            <a:r>
              <a:rPr lang="fa-IR" altLang="ja-JP" sz="3200" b="1" dirty="0" smtClean="0">
                <a:cs typeface="B Badr" panose="00000400000000000000" pitchFamily="2" charset="-78"/>
              </a:rPr>
              <a:t>      </a:t>
            </a:r>
          </a:p>
          <a:p>
            <a:pPr algn="just">
              <a:defRPr/>
            </a:pPr>
            <a:r>
              <a:rPr lang="fa-IR" altLang="ja-JP" sz="3200" b="1" dirty="0" smtClean="0">
                <a:cs typeface="B Badr" panose="00000400000000000000" pitchFamily="2" charset="-78"/>
              </a:rPr>
              <a:t>اکنون این برنامه در حدود 100 کشور دنیا اجرا می شود.                       </a:t>
            </a:r>
            <a:endParaRPr lang="fa" altLang="ja-JP" sz="3200" b="1" dirty="0">
              <a:cs typeface="B Badr" panose="00000400000000000000" pitchFamily="2" charset="-78"/>
            </a:endParaRPr>
          </a:p>
          <a:p>
            <a:pPr algn="just">
              <a:defRPr/>
            </a:pPr>
            <a:endParaRPr lang="en-GB" sz="3200" dirty="0">
              <a:solidFill>
                <a:schemeClr val="tx2"/>
              </a:solidFill>
            </a:endParaRPr>
          </a:p>
        </p:txBody>
      </p:sp>
    </p:spTree>
    <p:extLst>
      <p:ext uri="{BB962C8B-B14F-4D97-AF65-F5344CB8AC3E}">
        <p14:creationId xmlns:p14="http://schemas.microsoft.com/office/powerpoint/2010/main" val="3502194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827584" y="980728"/>
            <a:ext cx="7272808" cy="577454"/>
          </a:xfrm>
        </p:spPr>
        <p:txBody>
          <a:bodyPr>
            <a:normAutofit fontScale="90000"/>
          </a:bodyPr>
          <a:lstStyle/>
          <a:p>
            <a:pPr algn="r" eaLnBrk="1" hangingPunct="1"/>
            <a:r>
              <a:rPr lang="fa" altLang="ja-JP" dirty="0">
                <a:solidFill>
                  <a:srgbClr val="FF0000"/>
                </a:solidFill>
              </a:rPr>
              <a:t>خلاصه </a:t>
            </a:r>
            <a:r>
              <a:rPr lang="fa" altLang="en-US" dirty="0" smtClean="0">
                <a:solidFill>
                  <a:srgbClr val="FF0000"/>
                </a:solidFill>
              </a:rPr>
              <a:t>لیپمن</a:t>
            </a:r>
            <a:endParaRPr lang="en-US" altLang="en-US" dirty="0">
              <a:solidFill>
                <a:srgbClr val="FF0000"/>
              </a:solidFill>
            </a:endParaRPr>
          </a:p>
        </p:txBody>
      </p:sp>
      <p:sp>
        <p:nvSpPr>
          <p:cNvPr id="1373187" name="Rectangle 3"/>
          <p:cNvSpPr>
            <a:spLocks noGrp="1" noChangeArrowheads="1"/>
          </p:cNvSpPr>
          <p:nvPr>
            <p:ph idx="1"/>
          </p:nvPr>
        </p:nvSpPr>
        <p:spPr>
          <a:xfrm>
            <a:off x="672146" y="1988840"/>
            <a:ext cx="8015731" cy="4320480"/>
          </a:xfrm>
        </p:spPr>
        <p:txBody>
          <a:bodyPr>
            <a:normAutofit/>
          </a:bodyPr>
          <a:lstStyle/>
          <a:p>
            <a:pPr algn="just" rtl="1" eaLnBrk="1" hangingPunct="1">
              <a:buFont typeface="Wingdings" pitchFamily="2" charset="2"/>
              <a:buNone/>
            </a:pPr>
            <a:r>
              <a:rPr lang="fa" altLang="en-GB" sz="3300" dirty="0">
                <a:solidFill>
                  <a:schemeClr val="bg1">
                    <a:lumMod val="75000"/>
                  </a:schemeClr>
                </a:solidFill>
              </a:rPr>
              <a:t>   </a:t>
            </a:r>
            <a:r>
              <a:rPr lang="fa" altLang="ja-JP" sz="3300" dirty="0">
                <a:solidFill>
                  <a:srgbClr val="00457C"/>
                </a:solidFill>
              </a:rPr>
              <a:t>رویکردی </a:t>
            </a:r>
            <a:r>
              <a:rPr lang="fa" altLang="ja-JP" sz="3300" dirty="0">
                <a:solidFill>
                  <a:srgbClr val="00457C"/>
                </a:solidFill>
                <a:latin typeface="Calibri" panose="020F0502020204030204" pitchFamily="34" charset="0"/>
              </a:rPr>
              <a:t>که من در «فلسفه برای کودکان» ایجاد کرده‌ام، </a:t>
            </a:r>
            <a:r>
              <a:rPr lang="fa" altLang="en-US" sz="3300" dirty="0">
                <a:solidFill>
                  <a:srgbClr val="00457C"/>
                </a:solidFill>
                <a:latin typeface="Calibri" panose="020F0502020204030204" pitchFamily="34" charset="0"/>
              </a:rPr>
              <a:t>تجویز هیچ فلسفه‌ی واحدی به کودکان نیست، بلکه تشویق آن‌ها به توسعه‌ی </a:t>
            </a:r>
            <a:r>
              <a:rPr lang="fa" altLang="en-US" sz="3300" b="1" dirty="0">
                <a:solidFill>
                  <a:srgbClr val="00457C"/>
                </a:solidFill>
                <a:latin typeface="Calibri" panose="020F0502020204030204" pitchFamily="34" charset="0"/>
              </a:rPr>
              <a:t>فلسفه‌ی خودشان، یعنی شیوه‌ی تفکر </a:t>
            </a:r>
            <a:r>
              <a:rPr lang="fa" altLang="en-US" sz="3300" dirty="0">
                <a:solidFill>
                  <a:srgbClr val="00457C"/>
                </a:solidFill>
                <a:latin typeface="Calibri" panose="020F0502020204030204" pitchFamily="34" charset="0"/>
              </a:rPr>
              <a:t>خودشان درباره‌ی جهان است.</a:t>
            </a:r>
          </a:p>
          <a:p>
            <a:pPr algn="just" rtl="1" eaLnBrk="1" hangingPunct="1">
              <a:buFont typeface="Wingdings" pitchFamily="2" charset="2"/>
              <a:buNone/>
            </a:pPr>
            <a:r>
              <a:rPr lang="fa" altLang="en-US" sz="3300" dirty="0">
                <a:solidFill>
                  <a:srgbClr val="00457C"/>
                </a:solidFill>
                <a:latin typeface="Calibri" panose="020F0502020204030204" pitchFamily="34" charset="0"/>
              </a:rPr>
              <a:t>این در مورد دادن </a:t>
            </a:r>
            <a:r>
              <a:rPr lang="fa" altLang="en-US" sz="3300" b="1" dirty="0">
                <a:solidFill>
                  <a:srgbClr val="00457C"/>
                </a:solidFill>
                <a:latin typeface="Calibri" panose="020F0502020204030204" pitchFamily="34" charset="0"/>
              </a:rPr>
              <a:t>فرصت به جوان‌ترین ذهن‌ها </a:t>
            </a:r>
            <a:r>
              <a:rPr lang="fa" altLang="en-US" sz="3300" dirty="0">
                <a:solidFill>
                  <a:srgbClr val="00457C"/>
                </a:solidFill>
                <a:latin typeface="Calibri" panose="020F0502020204030204" pitchFamily="34" charset="0"/>
              </a:rPr>
              <a:t>برای </a:t>
            </a:r>
            <a:r>
              <a:rPr lang="fa" altLang="en-US" sz="3300" b="1" dirty="0">
                <a:solidFill>
                  <a:srgbClr val="00457C"/>
                </a:solidFill>
                <a:latin typeface="Calibri" panose="020F0502020204030204" pitchFamily="34" charset="0"/>
              </a:rPr>
              <a:t>بیان ایده‌ها </a:t>
            </a:r>
            <a:r>
              <a:rPr lang="fa" altLang="en-US" sz="3300" dirty="0">
                <a:solidFill>
                  <a:srgbClr val="00457C"/>
                </a:solidFill>
                <a:latin typeface="Calibri" panose="020F0502020204030204" pitchFamily="34" charset="0"/>
              </a:rPr>
              <a:t>با </a:t>
            </a:r>
            <a:r>
              <a:rPr lang="fa" altLang="en-US" sz="3300" b="1" dirty="0">
                <a:solidFill>
                  <a:srgbClr val="00457C"/>
                </a:solidFill>
                <a:latin typeface="Calibri" panose="020F0502020204030204" pitchFamily="34" charset="0"/>
              </a:rPr>
              <a:t>اعتماد به نفس </a:t>
            </a:r>
            <a:r>
              <a:rPr lang="fa" altLang="en-US" sz="3300" dirty="0">
                <a:solidFill>
                  <a:srgbClr val="00457C"/>
                </a:solidFill>
                <a:latin typeface="Calibri" panose="020F0502020204030204" pitchFamily="34" charset="0"/>
              </a:rPr>
              <a:t>و در محیطی است که در آن احساس </a:t>
            </a:r>
            <a:r>
              <a:rPr lang="fa" altLang="en-US" sz="3300" b="1" dirty="0">
                <a:solidFill>
                  <a:srgbClr val="00457C"/>
                </a:solidFill>
                <a:latin typeface="Calibri" panose="020F0502020204030204" pitchFamily="34" charset="0"/>
              </a:rPr>
              <a:t>امنیت کنند </a:t>
            </a:r>
            <a:r>
              <a:rPr lang="fa" altLang="en-US" sz="3300" dirty="0">
                <a:solidFill>
                  <a:srgbClr val="00457C"/>
                </a:solidFill>
                <a:latin typeface="Calibri" panose="020F0502020204030204" pitchFamily="34" charset="0"/>
              </a:rPr>
              <a:t>...</a:t>
            </a:r>
            <a:endParaRPr lang="en-GB" altLang="ja-JP" sz="3300" dirty="0">
              <a:solidFill>
                <a:srgbClr val="00457C"/>
              </a:solidFill>
            </a:endParaRPr>
          </a:p>
          <a:p>
            <a:pPr algn="just" rtl="1" eaLnBrk="1" hangingPunct="1">
              <a:buFont typeface="Wingdings" pitchFamily="2" charset="2"/>
              <a:buNone/>
            </a:pPr>
            <a:endParaRPr lang="en-GB" altLang="en-US" sz="1800" dirty="0">
              <a:solidFill>
                <a:schemeClr val="tx2"/>
              </a:solidFill>
            </a:endParaRPr>
          </a:p>
          <a:p>
            <a:pPr algn="just" rtl="1" eaLnBrk="1" hangingPunct="1">
              <a:buFont typeface="Wingdings" pitchFamily="2" charset="2"/>
              <a:buNone/>
            </a:pPr>
            <a:r>
              <a:rPr lang="fa" altLang="en-US" sz="1400" dirty="0">
                <a:solidFill>
                  <a:srgbClr val="00457C"/>
                </a:solidFill>
                <a:latin typeface="Calibri" panose="020F0502020204030204" pitchFamily="34" charset="0"/>
              </a:rPr>
              <a:t>- متیو لیپمن (۲۰۰۸) تفکری آموزنده در زندگی</a:t>
            </a:r>
            <a:endParaRPr lang="en-US" altLang="en-US" sz="1400" dirty="0">
              <a:solidFill>
                <a:srgbClr val="00457C"/>
              </a:solidFill>
              <a:latin typeface="Calibri" panose="020F0502020204030204" pitchFamily="34" charset="0"/>
            </a:endParaRPr>
          </a:p>
        </p:txBody>
      </p:sp>
    </p:spTree>
    <p:extLst>
      <p:ext uri="{BB962C8B-B14F-4D97-AF65-F5344CB8AC3E}">
        <p14:creationId xmlns:p14="http://schemas.microsoft.com/office/powerpoint/2010/main" val="349689666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27584" y="908720"/>
            <a:ext cx="8064896" cy="502444"/>
          </a:xfrm>
        </p:spPr>
        <p:txBody>
          <a:bodyPr>
            <a:normAutofit fontScale="90000"/>
          </a:bodyPr>
          <a:lstStyle/>
          <a:p>
            <a:pPr algn="r">
              <a:defRPr/>
            </a:pPr>
            <a:r>
              <a:rPr lang="fa" dirty="0" smtClean="0">
                <a:solidFill>
                  <a:srgbClr val="FF0000"/>
                </a:solidFill>
                <a:ea typeface="ＭＳ Ｐゴシック" charset="0"/>
              </a:rPr>
              <a:t>P4C</a:t>
            </a:r>
            <a:r>
              <a:rPr lang="fa-IR" dirty="0" smtClean="0">
                <a:solidFill>
                  <a:srgbClr val="FF0000"/>
                </a:solidFill>
                <a:ea typeface="ＭＳ Ｐゴシック" charset="0"/>
              </a:rPr>
              <a:t> اهداف  </a:t>
            </a:r>
            <a:endParaRPr lang="en-GB" i="1" dirty="0">
              <a:solidFill>
                <a:srgbClr val="FF0000"/>
              </a:solidFill>
              <a:ea typeface="ＭＳ Ｐゴシック" charset="0"/>
            </a:endParaRPr>
          </a:p>
        </p:txBody>
      </p:sp>
      <p:sp>
        <p:nvSpPr>
          <p:cNvPr id="1434627" name="Rectangle 3"/>
          <p:cNvSpPr>
            <a:spLocks noGrp="1" noChangeArrowheads="1"/>
          </p:cNvSpPr>
          <p:nvPr>
            <p:ph idx="1"/>
          </p:nvPr>
        </p:nvSpPr>
        <p:spPr>
          <a:xfrm>
            <a:off x="0" y="1700808"/>
            <a:ext cx="9144000" cy="4608512"/>
          </a:xfrm>
        </p:spPr>
        <p:txBody>
          <a:bodyPr>
            <a:noAutofit/>
          </a:bodyPr>
          <a:lstStyle/>
          <a:p>
            <a:pPr algn="just"/>
            <a:r>
              <a:rPr lang="fa-IR" altLang="ja-JP" sz="3200" dirty="0" smtClean="0">
                <a:solidFill>
                  <a:srgbClr val="00457C"/>
                </a:solidFill>
              </a:rPr>
              <a:t>از نظر لیپمن هدف این برنامه </a:t>
            </a:r>
            <a:r>
              <a:rPr lang="fa-IR" altLang="ja-JP" sz="3200" dirty="0">
                <a:solidFill>
                  <a:srgbClr val="00457C"/>
                </a:solidFill>
              </a:rPr>
              <a:t>این است تا به </a:t>
            </a:r>
            <a:r>
              <a:rPr lang="fa" altLang="en-US" sz="3200" dirty="0">
                <a:solidFill>
                  <a:srgbClr val="00457C"/>
                </a:solidFill>
              </a:rPr>
              <a:t>کودکان کمک کند تا افرادی </a:t>
            </a:r>
            <a:r>
              <a:rPr lang="fa" altLang="en-US" sz="3200" dirty="0" smtClean="0">
                <a:solidFill>
                  <a:srgbClr val="00457C"/>
                </a:solidFill>
              </a:rPr>
              <a:t>متفکرتر، تأمل‌گرتر، </a:t>
            </a:r>
            <a:r>
              <a:rPr lang="fa" altLang="en-US" sz="3200" dirty="0">
                <a:solidFill>
                  <a:srgbClr val="00457C"/>
                </a:solidFill>
              </a:rPr>
              <a:t>باملاحظه‌تر و منطقی‌تر </a:t>
            </a:r>
            <a:r>
              <a:rPr lang="fa" altLang="en-US" sz="3200" dirty="0" smtClean="0">
                <a:solidFill>
                  <a:srgbClr val="00457C"/>
                </a:solidFill>
              </a:rPr>
              <a:t>شوند</a:t>
            </a:r>
            <a:r>
              <a:rPr lang="fa-IR" altLang="en-US" sz="3200" dirty="0" smtClean="0">
                <a:solidFill>
                  <a:srgbClr val="00457C"/>
                </a:solidFill>
              </a:rPr>
              <a:t>.             </a:t>
            </a:r>
          </a:p>
          <a:p>
            <a:pPr algn="r"/>
            <a:r>
              <a:rPr lang="fa-IR" altLang="en-US" sz="4800" dirty="0" smtClean="0">
                <a:solidFill>
                  <a:srgbClr val="00457C"/>
                </a:solidFill>
              </a:rPr>
              <a:t> </a:t>
            </a:r>
            <a:r>
              <a:rPr lang="fa" altLang="ja-JP" sz="4800" dirty="0">
                <a:solidFill>
                  <a:srgbClr val="FF0000"/>
                </a:solidFill>
              </a:rPr>
              <a:t>اندیشمندی، تأمل، ملاحظه و </a:t>
            </a:r>
            <a:r>
              <a:rPr lang="fa" altLang="ja-JP" sz="4800" dirty="0" smtClean="0">
                <a:solidFill>
                  <a:srgbClr val="FF0000"/>
                </a:solidFill>
              </a:rPr>
              <a:t>معقولیت</a:t>
            </a:r>
            <a:endParaRPr lang="fa-IR" altLang="ja-JP" sz="4800" dirty="0" smtClean="0">
              <a:solidFill>
                <a:srgbClr val="FF0000"/>
              </a:solidFill>
            </a:endParaRPr>
          </a:p>
          <a:p>
            <a:pPr algn="just"/>
            <a:r>
              <a:rPr lang="fa" altLang="en-US" sz="4800" dirty="0" smtClean="0">
                <a:solidFill>
                  <a:srgbClr val="FF0000"/>
                </a:solidFill>
              </a:rPr>
              <a:t> </a:t>
            </a:r>
            <a:r>
              <a:rPr lang="fa" altLang="en-US" sz="3200" dirty="0"/>
              <a:t>ما سعی نداریم به بچه‌ها بگوییم چه فکری کنند، بلکه با </a:t>
            </a:r>
            <a:r>
              <a:rPr lang="fa-IR" altLang="en-US" sz="3200" dirty="0" smtClean="0"/>
              <a:t>داستان و </a:t>
            </a:r>
            <a:r>
              <a:rPr lang="fa" altLang="en-US" sz="3200" dirty="0" smtClean="0"/>
              <a:t>مثال </a:t>
            </a:r>
            <a:r>
              <a:rPr lang="fa" altLang="en-US" sz="3200" dirty="0"/>
              <a:t>و تجربه به آنها کمک می‌کنیم یاد بگیرند که چگونه (بهتر) فکر کنند</a:t>
            </a:r>
            <a:r>
              <a:rPr lang="fa" altLang="en-US" sz="3200" dirty="0" smtClean="0"/>
              <a:t>.</a:t>
            </a:r>
            <a:r>
              <a:rPr lang="fa-IR" altLang="en-US" sz="3200" dirty="0" smtClean="0"/>
              <a:t>                                                                         </a:t>
            </a:r>
          </a:p>
          <a:p>
            <a:pPr marL="0" indent="0" algn="r">
              <a:buNone/>
            </a:pPr>
            <a:r>
              <a:rPr lang="fa-IR" altLang="ja-JP" sz="3200" dirty="0" smtClean="0"/>
              <a:t>در اینجا پاسخ پرسش مهم نیست مهم دلائل ارائه شده است.ما به دنبال تقویت قدرت استدلال بچه ها هستیم. فبک دوره کاوشگری است نه عرضه مستقیم اطلاعات</a:t>
            </a:r>
            <a:endParaRPr lang="en-GB" altLang="ja-JP" sz="3200" dirty="0"/>
          </a:p>
        </p:txBody>
      </p:sp>
    </p:spTree>
    <p:extLst>
      <p:ext uri="{BB962C8B-B14F-4D97-AF65-F5344CB8AC3E}">
        <p14:creationId xmlns:p14="http://schemas.microsoft.com/office/powerpoint/2010/main" val="295561350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اصول فبک</a:t>
            </a:r>
            <a:endParaRPr lang="en-US" dirty="0">
              <a:solidFill>
                <a:srgbClr val="FF0000"/>
              </a:solidFill>
            </a:endParaRPr>
          </a:p>
        </p:txBody>
      </p:sp>
      <p:sp>
        <p:nvSpPr>
          <p:cNvPr id="3" name="Content Placeholder 2"/>
          <p:cNvSpPr>
            <a:spLocks noGrp="1"/>
          </p:cNvSpPr>
          <p:nvPr>
            <p:ph idx="1"/>
          </p:nvPr>
        </p:nvSpPr>
        <p:spPr>
          <a:xfrm>
            <a:off x="107504" y="1845734"/>
            <a:ext cx="8856983" cy="4319570"/>
          </a:xfrm>
        </p:spPr>
        <p:txBody>
          <a:bodyPr>
            <a:normAutofit/>
          </a:bodyPr>
          <a:lstStyle/>
          <a:p>
            <a:pPr algn="r"/>
            <a:r>
              <a:rPr lang="fa-IR" sz="3200" b="1" dirty="0" smtClean="0"/>
              <a:t>کودکان سوالات فلسفی می پرسند و اصولا کودکان فیلسوفان کوچک هستند.</a:t>
            </a:r>
          </a:p>
          <a:p>
            <a:pPr algn="r"/>
            <a:r>
              <a:rPr lang="fa-IR" sz="3200" b="1" dirty="0" smtClean="0"/>
              <a:t>فرآیند کار بر سوالات فلسفی باید جمعی باشد</a:t>
            </a:r>
          </a:p>
          <a:p>
            <a:pPr algn="r"/>
            <a:r>
              <a:rPr lang="fa-IR" sz="3200" b="1" dirty="0" smtClean="0"/>
              <a:t>مشارکت بجای رقابت، با هم فکر کنیم</a:t>
            </a:r>
          </a:p>
          <a:p>
            <a:pPr algn="r"/>
            <a:r>
              <a:rPr lang="fa-IR" sz="3200" b="1" dirty="0" smtClean="0"/>
              <a:t>هر مخالفتی باید مستدل باشد</a:t>
            </a:r>
          </a:p>
          <a:p>
            <a:pPr algn="r"/>
            <a:r>
              <a:rPr lang="fa-IR" sz="3200" b="1" dirty="0" smtClean="0"/>
              <a:t>سوال خوب برنده س و پرسش از پاسخ مهمتر است </a:t>
            </a:r>
          </a:p>
          <a:p>
            <a:pPr algn="r"/>
            <a:r>
              <a:rPr lang="fa-IR" sz="3200" b="1" dirty="0" smtClean="0"/>
              <a:t>درنگ و تامل و ترکز و تحلیل و ...</a:t>
            </a:r>
            <a:endParaRPr lang="en-US" sz="3200" b="1" dirty="0"/>
          </a:p>
        </p:txBody>
      </p:sp>
    </p:spTree>
    <p:extLst>
      <p:ext uri="{BB962C8B-B14F-4D97-AF65-F5344CB8AC3E}">
        <p14:creationId xmlns:p14="http://schemas.microsoft.com/office/powerpoint/2010/main" val="11191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مطلبی از کتاب قلب ها واندیشه ها کاترین لوئیس</a:t>
            </a:r>
            <a:endParaRPr lang="en-US" dirty="0">
              <a:solidFill>
                <a:srgbClr val="FF0000"/>
              </a:solidFill>
            </a:endParaRPr>
          </a:p>
        </p:txBody>
      </p:sp>
      <p:sp>
        <p:nvSpPr>
          <p:cNvPr id="3" name="Content Placeholder 2"/>
          <p:cNvSpPr>
            <a:spLocks noGrp="1"/>
          </p:cNvSpPr>
          <p:nvPr>
            <p:ph idx="1"/>
          </p:nvPr>
        </p:nvSpPr>
        <p:spPr>
          <a:xfrm>
            <a:off x="179513" y="1845734"/>
            <a:ext cx="8856984" cy="4023360"/>
          </a:xfrm>
        </p:spPr>
        <p:txBody>
          <a:bodyPr>
            <a:normAutofit/>
          </a:bodyPr>
          <a:lstStyle/>
          <a:p>
            <a:pPr algn="r"/>
            <a:r>
              <a:rPr lang="fa-IR" sz="3200" b="1" dirty="0" smtClean="0"/>
              <a:t>کلاس درس  مکانی است برای اشتباه کردن</a:t>
            </a:r>
          </a:p>
          <a:p>
            <a:pPr algn="r"/>
            <a:r>
              <a:rPr lang="fa-IR" sz="3200" b="1" dirty="0" smtClean="0"/>
              <a:t>بگذارید دستهایمان را آزادانه بالا ببریم و در بیان نظرات و پاسخ هایمان اشتباه کنیم.</a:t>
            </a:r>
          </a:p>
          <a:p>
            <a:pPr algn="r"/>
            <a:r>
              <a:rPr lang="fa-IR" sz="3200" b="1" dirty="0" smtClean="0"/>
              <a:t>ما نباید از اشتباه کردن بترسیم یا به اشتباهات بخندیم.</a:t>
            </a:r>
          </a:p>
          <a:p>
            <a:pPr algn="r"/>
            <a:r>
              <a:rPr lang="fa-IR" sz="3200" b="1" dirty="0" smtClean="0"/>
              <a:t>زمانی که با هم گفتگو می کنیم، نظراتمان را روی هم می گذاریم و میپرسیم آیا این از این یا آن راه نیست؟</a:t>
            </a:r>
          </a:p>
          <a:p>
            <a:pPr algn="r"/>
            <a:r>
              <a:rPr lang="fa-IR" sz="3200" b="1" dirty="0" smtClean="0"/>
              <a:t>بگذاریم از بلند کردن دستانمان احساس راحتی کنیم. </a:t>
            </a:r>
            <a:endParaRPr lang="en-US" sz="3200" b="1" dirty="0"/>
          </a:p>
        </p:txBody>
      </p:sp>
    </p:spTree>
    <p:extLst>
      <p:ext uri="{BB962C8B-B14F-4D97-AF65-F5344CB8AC3E}">
        <p14:creationId xmlns:p14="http://schemas.microsoft.com/office/powerpoint/2010/main" val="1906180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اصول یادگیری به شیوه فبک</a:t>
            </a:r>
            <a:endParaRPr lang="en-US" dirty="0">
              <a:solidFill>
                <a:srgbClr val="FF0000"/>
              </a:solidFill>
            </a:endParaRPr>
          </a:p>
        </p:txBody>
      </p:sp>
      <p:sp>
        <p:nvSpPr>
          <p:cNvPr id="3" name="Content Placeholder 2"/>
          <p:cNvSpPr>
            <a:spLocks noGrp="1"/>
          </p:cNvSpPr>
          <p:nvPr>
            <p:ph idx="1"/>
          </p:nvPr>
        </p:nvSpPr>
        <p:spPr>
          <a:xfrm>
            <a:off x="107505" y="1845734"/>
            <a:ext cx="8928992" cy="4391578"/>
          </a:xfrm>
        </p:spPr>
        <p:txBody>
          <a:bodyPr>
            <a:normAutofit/>
          </a:bodyPr>
          <a:lstStyle/>
          <a:p>
            <a:pPr algn="r"/>
            <a:r>
              <a:rPr lang="fa-IR" sz="3200" b="1" dirty="0" smtClean="0"/>
              <a:t>اصل آموزش سوال محور</a:t>
            </a:r>
          </a:p>
          <a:p>
            <a:pPr algn="r"/>
            <a:r>
              <a:rPr lang="fa-IR" sz="3200" b="1" dirty="0" smtClean="0"/>
              <a:t>اصل کنجکاوی و کاوش و پژوهش</a:t>
            </a:r>
          </a:p>
          <a:p>
            <a:pPr algn="r"/>
            <a:r>
              <a:rPr lang="fa-IR" sz="3200" b="1" dirty="0" smtClean="0"/>
              <a:t>اصل فعالیت</a:t>
            </a:r>
          </a:p>
          <a:p>
            <a:pPr algn="r"/>
            <a:r>
              <a:rPr lang="fa-IR" sz="3200" b="1" dirty="0" smtClean="0"/>
              <a:t>اصل آموزش موقعیت محور</a:t>
            </a:r>
          </a:p>
          <a:p>
            <a:pPr algn="r"/>
            <a:r>
              <a:rPr lang="fa-IR" sz="3200" b="1" dirty="0" smtClean="0"/>
              <a:t>اصل جامعیت</a:t>
            </a:r>
          </a:p>
          <a:p>
            <a:pPr algn="r"/>
            <a:r>
              <a:rPr lang="fa-IR" sz="3200" b="1" dirty="0" smtClean="0"/>
              <a:t>اصل متفاوت بودن انسانها</a:t>
            </a:r>
          </a:p>
          <a:p>
            <a:pPr algn="r"/>
            <a:r>
              <a:rPr lang="fa-IR" sz="3200" b="1" dirty="0" smtClean="0"/>
              <a:t>اصل یادگیری معنادار</a:t>
            </a:r>
          </a:p>
        </p:txBody>
      </p:sp>
    </p:spTree>
    <p:extLst>
      <p:ext uri="{BB962C8B-B14F-4D97-AF65-F5344CB8AC3E}">
        <p14:creationId xmlns:p14="http://schemas.microsoft.com/office/powerpoint/2010/main" val="289058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7308" y="548680"/>
            <a:ext cx="7643812" cy="1152128"/>
          </a:xfrm>
        </p:spPr>
        <p:txBody>
          <a:bodyPr>
            <a:normAutofit fontScale="90000"/>
          </a:bodyPr>
          <a:lstStyle/>
          <a:p>
            <a:pPr algn="r"/>
            <a:r>
              <a:rPr lang="fa-IR" dirty="0" smtClean="0">
                <a:solidFill>
                  <a:srgbClr val="FF0000"/>
                </a:solidFill>
              </a:rPr>
              <a:t>توانایی هایی که در فبک تقویت میشوند</a:t>
            </a:r>
            <a:br>
              <a:rPr lang="fa-IR" dirty="0" smtClean="0">
                <a:solidFill>
                  <a:srgbClr val="FF0000"/>
                </a:solidFill>
              </a:rPr>
            </a:br>
            <a:r>
              <a:rPr lang="fa-IR" dirty="0" smtClean="0">
                <a:solidFill>
                  <a:srgbClr val="00040C"/>
                </a:solidFill>
              </a:rPr>
              <a:t>گوش دادن فعال</a:t>
            </a:r>
            <a:endParaRPr lang="fa" dirty="0">
              <a:solidFill>
                <a:srgbClr val="00040C"/>
              </a:solidFill>
            </a:endParaRPr>
          </a:p>
        </p:txBody>
      </p:sp>
      <p:sp>
        <p:nvSpPr>
          <p:cNvPr id="2" name="TextBox 1">
            <a:extLst>
              <a:ext uri="{FF2B5EF4-FFF2-40B4-BE49-F238E27FC236}">
                <a16:creationId xmlns:a16="http://schemas.microsoft.com/office/drawing/2014/main" id="{A2F99EB6-0FA4-4AED-BEB0-C79D7DDFC3D9}"/>
              </a:ext>
            </a:extLst>
          </p:cNvPr>
          <p:cNvSpPr txBox="1"/>
          <p:nvPr/>
        </p:nvSpPr>
        <p:spPr>
          <a:xfrm>
            <a:off x="181472" y="1772816"/>
            <a:ext cx="8928992" cy="4524315"/>
          </a:xfrm>
          <a:prstGeom prst="rect">
            <a:avLst/>
          </a:prstGeom>
          <a:noFill/>
        </p:spPr>
        <p:txBody>
          <a:bodyPr wrap="square" rtlCol="0">
            <a:spAutoFit/>
          </a:bodyPr>
          <a:lstStyle/>
          <a:p>
            <a:pPr algn="r"/>
            <a:r>
              <a:rPr lang="fa-IR" sz="3200" dirty="0" smtClean="0">
                <a:solidFill>
                  <a:srgbClr val="0070C0"/>
                </a:solidFill>
              </a:rPr>
              <a:t>از هر دقیقه بیداری 7 دقیقه در حال ایجاد ارتباطیم:10 % نوشتن15% صحبت کردن30% و گوش دادن45%</a:t>
            </a:r>
          </a:p>
          <a:p>
            <a:pPr algn="r"/>
            <a:r>
              <a:rPr lang="fa-IR" sz="3200" dirty="0" smtClean="0">
                <a:solidFill>
                  <a:srgbClr val="0070C0"/>
                </a:solidFill>
              </a:rPr>
              <a:t>گوش دادن فعال:  بازی یادآوری</a:t>
            </a:r>
          </a:p>
          <a:p>
            <a:pPr algn="r"/>
            <a:r>
              <a:rPr lang="fa-IR" sz="3200" dirty="0" smtClean="0">
                <a:solidFill>
                  <a:srgbClr val="0070C0"/>
                </a:solidFill>
              </a:rPr>
              <a:t>چک نمودن مرتب دستورالعمل تکرارعین </a:t>
            </a:r>
            <a:r>
              <a:rPr lang="fa-IR" sz="3200" dirty="0">
                <a:solidFill>
                  <a:srgbClr val="0070C0"/>
                </a:solidFill>
              </a:rPr>
              <a:t>جملات ونه </a:t>
            </a:r>
            <a:r>
              <a:rPr lang="fa-IR" sz="3200" dirty="0" smtClean="0">
                <a:solidFill>
                  <a:srgbClr val="0070C0"/>
                </a:solidFill>
              </a:rPr>
              <a:t>برداشت</a:t>
            </a:r>
          </a:p>
          <a:p>
            <a:pPr algn="just" rtl="1"/>
            <a:r>
              <a:rPr lang="fa-IR" sz="3200" dirty="0" smtClean="0">
                <a:solidFill>
                  <a:srgbClr val="0070C0"/>
                </a:solidFill>
              </a:rPr>
              <a:t>انواع گوش دادن: برای گوش دادن شاید برابر با شنیدن، برای فهمیدن، برای تحلیل کردن، برای استدلال کردن، برای فکر کردن، گوش دادن همدلانه</a:t>
            </a:r>
          </a:p>
          <a:p>
            <a:pPr algn="just" rtl="1"/>
            <a:r>
              <a:rPr lang="fa-IR" sz="3200" dirty="0" smtClean="0">
                <a:solidFill>
                  <a:srgbClr val="0070C0"/>
                </a:solidFill>
              </a:rPr>
              <a:t>موانع:گوش دادن ناکافی، ارزیابی کننده، انتخابی، واقعیت مدار، همراه با مرور ذهنی، دلسوزانه</a:t>
            </a:r>
            <a:endParaRPr lang="fa" sz="3200" dirty="0">
              <a:solidFill>
                <a:srgbClr val="0070C0"/>
              </a:solidFill>
            </a:endParaRPr>
          </a:p>
        </p:txBody>
      </p:sp>
    </p:spTree>
    <p:extLst>
      <p:ext uri="{BB962C8B-B14F-4D97-AF65-F5344CB8AC3E}">
        <p14:creationId xmlns:p14="http://schemas.microsoft.com/office/powerpoint/2010/main" val="3031062538"/>
      </p:ext>
    </p:extLst>
  </p:cSld>
  <p:clrMapOvr>
    <a:masterClrMapping/>
  </p:clrMapOvr>
  <p:transition advTm="15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900" dirty="0">
                <a:solidFill>
                  <a:srgbClr val="FF0000"/>
                </a:solidFill>
              </a:rPr>
              <a:t>توانایی هایی که در فبک تقویت میشوند</a:t>
            </a:r>
            <a:br>
              <a:rPr lang="fa-IR" sz="3900" dirty="0">
                <a:solidFill>
                  <a:srgbClr val="FF0000"/>
                </a:solidFill>
              </a:rPr>
            </a:br>
            <a:r>
              <a:rPr lang="fa-IR" sz="3900" dirty="0">
                <a:solidFill>
                  <a:srgbClr val="00040C"/>
                </a:solidFill>
              </a:rPr>
              <a:t>عملیات پرسشگری</a:t>
            </a:r>
            <a:endParaRPr lang="en-US" dirty="0"/>
          </a:p>
        </p:txBody>
      </p:sp>
      <p:sp>
        <p:nvSpPr>
          <p:cNvPr id="3" name="Text Placeholder 2"/>
          <p:cNvSpPr>
            <a:spLocks noGrp="1"/>
          </p:cNvSpPr>
          <p:nvPr>
            <p:ph type="body" sz="half" idx="1"/>
          </p:nvPr>
        </p:nvSpPr>
        <p:spPr>
          <a:xfrm>
            <a:off x="323528" y="1916832"/>
            <a:ext cx="8568952" cy="4276725"/>
          </a:xfrm>
        </p:spPr>
        <p:txBody>
          <a:bodyPr>
            <a:normAutofit/>
          </a:bodyPr>
          <a:lstStyle/>
          <a:p>
            <a:pPr algn="r"/>
            <a:r>
              <a:rPr lang="fa-IR" sz="3200" b="1" dirty="0" smtClean="0"/>
              <a:t>انواع پرسش ها</a:t>
            </a:r>
          </a:p>
          <a:p>
            <a:pPr algn="r"/>
            <a:r>
              <a:rPr lang="fa-IR" sz="3200" b="1" dirty="0" smtClean="0"/>
              <a:t>متنی یا پاسخ کوتاه: آب در چند درجه به جوش میاد؟</a:t>
            </a:r>
          </a:p>
          <a:p>
            <a:pPr algn="r"/>
            <a:r>
              <a:rPr lang="fa-IR" sz="3200" b="1" dirty="0" smtClean="0"/>
              <a:t>دانشی: جنگ جهانی دوم چگونه بوجود آمد؟</a:t>
            </a:r>
          </a:p>
          <a:p>
            <a:pPr algn="r"/>
            <a:r>
              <a:rPr lang="fa-IR" sz="3200" b="1" dirty="0" smtClean="0"/>
              <a:t>تخیلی یا روانشناختی یا سلیقه ای: آیا قورمه سبزی خوشمزه تر است یا پیتزا؟</a:t>
            </a:r>
          </a:p>
          <a:p>
            <a:pPr algn="r"/>
            <a:r>
              <a:rPr lang="fa-IR" sz="3200" b="1" dirty="0" smtClean="0"/>
              <a:t>تفکری اندیشه ای نیاز به گفتگو دارند: عدالت چیست؟</a:t>
            </a:r>
          </a:p>
          <a:p>
            <a:pPr algn="r"/>
            <a:r>
              <a:rPr lang="fa-IR" sz="3200" b="1" dirty="0" smtClean="0">
                <a:solidFill>
                  <a:srgbClr val="FF0000"/>
                </a:solidFill>
              </a:rPr>
              <a:t>تمرین کارت سوال داستان بدگلرت</a:t>
            </a:r>
            <a:endParaRPr lang="en-US" sz="3200" b="1" dirty="0">
              <a:solidFill>
                <a:srgbClr val="FF0000"/>
              </a:solidFill>
            </a:endParaRPr>
          </a:p>
        </p:txBody>
      </p:sp>
    </p:spTree>
    <p:extLst>
      <p:ext uri="{BB962C8B-B14F-4D97-AF65-F5344CB8AC3E}">
        <p14:creationId xmlns:p14="http://schemas.microsoft.com/office/powerpoint/2010/main" val="3716836194"/>
      </p:ext>
    </p:extLst>
  </p:cSld>
  <p:clrMapOvr>
    <a:masterClrMapping/>
  </p:clrMapOvr>
  <p:transition advTm="15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4300" dirty="0">
                <a:solidFill>
                  <a:srgbClr val="FF0000"/>
                </a:solidFill>
              </a:rPr>
              <a:t>توانایی هایی که در فبک تقویت میشوند</a:t>
            </a:r>
            <a:br>
              <a:rPr lang="fa-IR" sz="4300" dirty="0">
                <a:solidFill>
                  <a:srgbClr val="FF0000"/>
                </a:solidFill>
              </a:rPr>
            </a:br>
            <a:r>
              <a:rPr lang="fa-IR" sz="4300" dirty="0" smtClean="0">
                <a:solidFill>
                  <a:srgbClr val="00040C"/>
                </a:solidFill>
              </a:rPr>
              <a:t>عملیات پرسشگری</a:t>
            </a:r>
            <a:endParaRPr lang="en-US" dirty="0"/>
          </a:p>
        </p:txBody>
      </p:sp>
      <p:sp>
        <p:nvSpPr>
          <p:cNvPr id="3" name="Text Placeholder 2"/>
          <p:cNvSpPr>
            <a:spLocks noGrp="1"/>
          </p:cNvSpPr>
          <p:nvPr>
            <p:ph type="body" sz="half" idx="1"/>
          </p:nvPr>
        </p:nvSpPr>
        <p:spPr>
          <a:xfrm>
            <a:off x="179512" y="1772816"/>
            <a:ext cx="8712968" cy="4276725"/>
          </a:xfrm>
        </p:spPr>
        <p:txBody>
          <a:bodyPr>
            <a:normAutofit/>
          </a:bodyPr>
          <a:lstStyle/>
          <a:p>
            <a:pPr algn="r"/>
            <a:r>
              <a:rPr lang="en-US" sz="3200" b="1" dirty="0" err="1" smtClean="0"/>
              <a:t>Quastion</a:t>
            </a:r>
            <a:r>
              <a:rPr lang="en-US" sz="3200" b="1" dirty="0" smtClean="0"/>
              <a:t> hoke the mind</a:t>
            </a:r>
          </a:p>
          <a:p>
            <a:pPr algn="r"/>
            <a:r>
              <a:rPr lang="fa-IR" sz="3200" b="1" dirty="0" smtClean="0"/>
              <a:t>کجا؟چه زمانی؟ چگونه؟ چرا؟ چه عواملی؟ چه معیارهایی؟ چه استفاده ای؟ چه فاکتورهایی؟</a:t>
            </a:r>
          </a:p>
          <a:p>
            <a:pPr algn="r"/>
            <a:r>
              <a:rPr lang="fa-IR" sz="3200" b="1" dirty="0" smtClean="0"/>
              <a:t>شفاف سازی سوال: یعنی تو میگی؟ آیا دیدگاه شما؟ تفاوتشون چیه؟ چه شباهتهایی هست؟ و ... </a:t>
            </a:r>
          </a:p>
          <a:p>
            <a:pPr algn="r"/>
            <a:r>
              <a:rPr lang="fa-IR" sz="3200" b="1" dirty="0" smtClean="0"/>
              <a:t>آیا اینی که میگی درسته؟ دلیل شما؟ پیش فرض شما؟ پیامدش چیه؟ اگر بپذیریم نتیجه این دیدگاه چیه؟ پس شما میگی؟ باور دارید؟ استدلال شما چیه؟</a:t>
            </a:r>
            <a:endParaRPr lang="en-US" sz="3200" b="1" dirty="0"/>
          </a:p>
        </p:txBody>
      </p:sp>
    </p:spTree>
    <p:extLst>
      <p:ext uri="{BB962C8B-B14F-4D97-AF65-F5344CB8AC3E}">
        <p14:creationId xmlns:p14="http://schemas.microsoft.com/office/powerpoint/2010/main" val="2538060864"/>
      </p:ext>
    </p:extLst>
  </p:cSld>
  <p:clrMapOvr>
    <a:masterClrMapping/>
  </p:clrMapOvr>
  <p:transition advTm="1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900" dirty="0">
                <a:solidFill>
                  <a:srgbClr val="FF0000"/>
                </a:solidFill>
              </a:rPr>
              <a:t>توانایی هایی که در فبک تقویت میشوند</a:t>
            </a:r>
            <a:br>
              <a:rPr lang="fa-IR" sz="3900" dirty="0">
                <a:solidFill>
                  <a:srgbClr val="FF0000"/>
                </a:solidFill>
              </a:rPr>
            </a:br>
            <a:r>
              <a:rPr lang="fa-IR" sz="3900" dirty="0">
                <a:solidFill>
                  <a:srgbClr val="00040C"/>
                </a:solidFill>
              </a:rPr>
              <a:t>عملیات </a:t>
            </a:r>
            <a:r>
              <a:rPr lang="fa-IR" sz="3900" dirty="0" smtClean="0">
                <a:solidFill>
                  <a:srgbClr val="00040C"/>
                </a:solidFill>
              </a:rPr>
              <a:t>تفکر</a:t>
            </a:r>
            <a:endParaRPr lang="en-US" dirty="0"/>
          </a:p>
        </p:txBody>
      </p:sp>
      <p:sp>
        <p:nvSpPr>
          <p:cNvPr id="3" name="Text Placeholder 2"/>
          <p:cNvSpPr>
            <a:spLocks noGrp="1"/>
          </p:cNvSpPr>
          <p:nvPr>
            <p:ph type="body" sz="half" idx="1"/>
          </p:nvPr>
        </p:nvSpPr>
        <p:spPr>
          <a:xfrm>
            <a:off x="179512" y="1844824"/>
            <a:ext cx="8712968" cy="4276725"/>
          </a:xfrm>
        </p:spPr>
        <p:txBody>
          <a:bodyPr>
            <a:normAutofit fontScale="85000" lnSpcReduction="20000"/>
          </a:bodyPr>
          <a:lstStyle/>
          <a:p>
            <a:pPr algn="just" rtl="1"/>
            <a:r>
              <a:rPr lang="fa-IR" sz="3200" b="1" dirty="0" smtClean="0"/>
              <a:t>ابتدا صحبت بادیگران بعد تفکر دیالوگ باخود است. مکالمه با عروسک یا دوست خیالی واسط بین مرحله اول و تفکراست.</a:t>
            </a:r>
            <a:r>
              <a:rPr lang="fa-IR" sz="3200" b="1" dirty="0"/>
              <a:t> </a:t>
            </a:r>
            <a:r>
              <a:rPr lang="fa-IR" sz="3200" b="1" dirty="0" smtClean="0">
                <a:solidFill>
                  <a:srgbClr val="FF0000"/>
                </a:solidFill>
              </a:rPr>
              <a:t>تصویرسازی مرد کارون</a:t>
            </a:r>
          </a:p>
          <a:p>
            <a:pPr algn="just" rtl="1"/>
            <a:r>
              <a:rPr lang="fa-IR" sz="3200" b="1" dirty="0" smtClean="0"/>
              <a:t>ویگوتسکی: تاثیر گفتگو با همسن بیشتر است. احتمال تلاقی ابر کودک با ابر کودک دیگر و بارورسازی بیشتر است تا با بزرگسال که این میشود منطقه مجاور رشد یعنی کلمات و فهم و درک مشترک</a:t>
            </a:r>
          </a:p>
          <a:p>
            <a:pPr algn="r"/>
            <a:r>
              <a:rPr lang="fa-IR" sz="3200" b="1" dirty="0" smtClean="0"/>
              <a:t>تفکر انتقادی، نقادانه، سنجشگرایانه  </a:t>
            </a:r>
            <a:r>
              <a:rPr lang="en-US" sz="3200" b="1" dirty="0" smtClean="0"/>
              <a:t>    </a:t>
            </a:r>
            <a:endParaRPr lang="fa-IR" sz="3200" b="1" dirty="0" smtClean="0"/>
          </a:p>
          <a:p>
            <a:pPr algn="r"/>
            <a:r>
              <a:rPr lang="fa-IR" sz="3200" b="1" dirty="0" smtClean="0"/>
              <a:t>تفکر خلاق</a:t>
            </a:r>
          </a:p>
          <a:p>
            <a:pPr algn="r"/>
            <a:r>
              <a:rPr lang="fa-IR" sz="3200" b="1" dirty="0" smtClean="0"/>
              <a:t>تفکر مراقبتی، غمخوارانه</a:t>
            </a:r>
          </a:p>
          <a:p>
            <a:pPr algn="r"/>
            <a:r>
              <a:rPr lang="fa-IR" sz="3200" b="1" dirty="0" smtClean="0"/>
              <a:t>تفکر مشارکتی، همکارانه</a:t>
            </a:r>
          </a:p>
          <a:p>
            <a:pPr algn="r"/>
            <a:r>
              <a:rPr lang="fa-IR" sz="3200" b="1" dirty="0" smtClean="0"/>
              <a:t> </a:t>
            </a:r>
            <a:r>
              <a:rPr lang="fa-IR" sz="3200" b="1" dirty="0" smtClean="0">
                <a:solidFill>
                  <a:srgbClr val="FF0000"/>
                </a:solidFill>
              </a:rPr>
              <a:t>تکلیف: اصلی ترین مهارتهای انواع تفکر را تهیه کنید.</a:t>
            </a:r>
            <a:endParaRPr lang="en-US" sz="3200" b="1" dirty="0">
              <a:solidFill>
                <a:srgbClr val="FF0000"/>
              </a:solidFill>
            </a:endParaRPr>
          </a:p>
        </p:txBody>
      </p:sp>
    </p:spTree>
    <p:extLst>
      <p:ext uri="{BB962C8B-B14F-4D97-AF65-F5344CB8AC3E}">
        <p14:creationId xmlns:p14="http://schemas.microsoft.com/office/powerpoint/2010/main" val="3130279885"/>
      </p:ext>
    </p:extLst>
  </p:cSld>
  <p:clrMapOvr>
    <a:masterClrMapping/>
  </p:clrMapOvr>
  <p:transition advTm="1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6571396"/>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 y="0"/>
            <a:ext cx="7543800" cy="6858000"/>
          </a:xfrm>
          <a:prstGeom prst="rect">
            <a:avLst/>
          </a:prstGeom>
        </p:spPr>
      </p:pic>
    </p:spTree>
    <p:extLst>
      <p:ext uri="{BB962C8B-B14F-4D97-AF65-F5344CB8AC3E}">
        <p14:creationId xmlns:p14="http://schemas.microsoft.com/office/powerpoint/2010/main" val="23176880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6712"/>
            <a:ext cx="8069520" cy="900649"/>
          </a:xfrm>
        </p:spPr>
        <p:txBody>
          <a:bodyPr>
            <a:normAutofit/>
          </a:bodyPr>
          <a:lstStyle/>
          <a:p>
            <a:pPr algn="r"/>
            <a:r>
              <a:rPr lang="fa" sz="4400" dirty="0">
                <a:solidFill>
                  <a:srgbClr val="FF0000"/>
                </a:solidFill>
              </a:rPr>
              <a:t>زبان معمولی که باید تشویق شود</a:t>
            </a:r>
          </a:p>
        </p:txBody>
      </p:sp>
      <p:sp>
        <p:nvSpPr>
          <p:cNvPr id="3" name="Content Placeholder 2"/>
          <p:cNvSpPr>
            <a:spLocks noGrp="1"/>
          </p:cNvSpPr>
          <p:nvPr>
            <p:ph idx="1"/>
          </p:nvPr>
        </p:nvSpPr>
        <p:spPr>
          <a:xfrm>
            <a:off x="822960" y="1737361"/>
            <a:ext cx="7777484" cy="4824536"/>
          </a:xfrm>
        </p:spPr>
        <p:txBody>
          <a:bodyPr>
            <a:normAutofit lnSpcReduction="10000"/>
          </a:bodyPr>
          <a:lstStyle/>
          <a:p>
            <a:pPr algn="r" rtl="1"/>
            <a:r>
              <a:rPr lang="fa" b="1" dirty="0">
                <a:latin typeface="Calibri" panose="020F0502020204030204" pitchFamily="34" charset="0"/>
              </a:rPr>
              <a:t>به نظر من…</a:t>
            </a:r>
          </a:p>
          <a:p>
            <a:pPr algn="r" rtl="1"/>
            <a:r>
              <a:rPr lang="fa" b="1" dirty="0">
                <a:latin typeface="Calibri" panose="020F0502020204030204" pitchFamily="34" charset="0"/>
              </a:rPr>
              <a:t>من فکر می‌کنم… چون…</a:t>
            </a:r>
          </a:p>
          <a:p>
            <a:pPr algn="r" rtl="1"/>
            <a:r>
              <a:rPr lang="fa" b="1" dirty="0">
                <a:latin typeface="Calibri" panose="020F0502020204030204" pitchFamily="34" charset="0"/>
              </a:rPr>
              <a:t>من با ... موافقم چون ...</a:t>
            </a:r>
          </a:p>
          <a:p>
            <a:pPr algn="r" rtl="1"/>
            <a:r>
              <a:rPr lang="fa" b="1" dirty="0">
                <a:latin typeface="Calibri" panose="020F0502020204030204" pitchFamily="34" charset="0"/>
              </a:rPr>
              <a:t>من با ... مخالفم چون ...</a:t>
            </a:r>
          </a:p>
          <a:p>
            <a:pPr algn="r" rtl="1"/>
            <a:r>
              <a:rPr lang="fa" b="1" dirty="0">
                <a:latin typeface="Calibri" panose="020F0502020204030204" pitchFamily="34" charset="0"/>
              </a:rPr>
              <a:t>می‌خواهم یک مثال/نمونه نقض ارائه </a:t>
            </a:r>
            <a:r>
              <a:rPr lang="fa" b="1" dirty="0" smtClean="0">
                <a:latin typeface="Calibri" panose="020F0502020204030204" pitchFamily="34" charset="0"/>
              </a:rPr>
              <a:t>دهم</a:t>
            </a:r>
            <a:r>
              <a:rPr lang="fa-IR" b="1" smtClean="0">
                <a:latin typeface="Calibri" panose="020F0502020204030204" pitchFamily="34" charset="0"/>
              </a:rPr>
              <a:t>.</a:t>
            </a:r>
            <a:endParaRPr lang="fa" b="1" dirty="0">
              <a:latin typeface="Calibri" panose="020F0502020204030204" pitchFamily="34" charset="0"/>
            </a:endParaRPr>
          </a:p>
          <a:p>
            <a:pPr algn="r" rtl="1"/>
            <a:r>
              <a:rPr lang="fa" b="1" dirty="0">
                <a:latin typeface="Calibri" panose="020F0502020204030204" pitchFamily="34" charset="0"/>
              </a:rPr>
              <a:t>من می‌خواهم بر اساس آنچه ... گفت، کارم را ادامه دهم.</a:t>
            </a:r>
          </a:p>
          <a:p>
            <a:pPr algn="r" rtl="1"/>
            <a:r>
              <a:rPr lang="fa" b="1" dirty="0">
                <a:latin typeface="Calibri" panose="020F0502020204030204" pitchFamily="34" charset="0"/>
              </a:rPr>
              <a:t>من می‌خواهم از ... یک سوال بپرسم ...</a:t>
            </a:r>
          </a:p>
          <a:p>
            <a:pPr algn="r" rtl="1"/>
            <a:r>
              <a:rPr lang="fa" b="1" dirty="0">
                <a:latin typeface="Calibri" panose="020F0502020204030204" pitchFamily="34" charset="0"/>
              </a:rPr>
              <a:t>می‌خواهم نکته جدیدی را مطرح </a:t>
            </a:r>
            <a:r>
              <a:rPr lang="fa" b="1" dirty="0" smtClean="0">
                <a:latin typeface="Calibri" panose="020F0502020204030204" pitchFamily="34" charset="0"/>
              </a:rPr>
              <a:t>کنم</a:t>
            </a:r>
            <a:r>
              <a:rPr lang="fa-IR" b="1" dirty="0" smtClean="0">
                <a:latin typeface="Calibri" panose="020F0502020204030204" pitchFamily="34" charset="0"/>
              </a:rPr>
              <a:t>.</a:t>
            </a:r>
            <a:endParaRPr lang="fa" b="1" dirty="0">
              <a:latin typeface="Calibri" panose="020F0502020204030204" pitchFamily="34" charset="0"/>
            </a:endParaRPr>
          </a:p>
          <a:p>
            <a:pPr algn="r" rtl="1"/>
            <a:r>
              <a:rPr lang="fa" b="1" dirty="0">
                <a:latin typeface="Calibri" panose="020F0502020204030204" pitchFamily="34" charset="0"/>
              </a:rPr>
              <a:t>من می‌خواهم توضیح </a:t>
            </a:r>
            <a:r>
              <a:rPr lang="fa" b="1" dirty="0" smtClean="0">
                <a:latin typeface="Calibri" panose="020F0502020204030204" pitchFamily="34" charset="0"/>
              </a:rPr>
              <a:t>بخواهم</a:t>
            </a:r>
            <a:r>
              <a:rPr lang="fa-IR" b="1" dirty="0" smtClean="0">
                <a:latin typeface="Calibri" panose="020F0502020204030204" pitchFamily="34" charset="0"/>
              </a:rPr>
              <a:t>.</a:t>
            </a:r>
            <a:endParaRPr lang="fa" b="1" dirty="0">
              <a:latin typeface="Calibri" panose="020F0502020204030204" pitchFamily="34" charset="0"/>
            </a:endParaRPr>
          </a:p>
          <a:p>
            <a:pPr algn="r" rtl="1"/>
            <a:r>
              <a:rPr lang="fa" b="1" dirty="0">
                <a:latin typeface="Calibri" panose="020F0502020204030204" pitchFamily="34" charset="0"/>
              </a:rPr>
              <a:t>می‌خواهم دوباره به ... اشاره کنم.</a:t>
            </a:r>
          </a:p>
          <a:p>
            <a:pPr algn="r" rtl="1"/>
            <a:r>
              <a:rPr lang="fa" b="1" dirty="0">
                <a:latin typeface="Calibri" panose="020F0502020204030204" pitchFamily="34" charset="0"/>
              </a:rPr>
              <a:t>من یک فرض را کشف </a:t>
            </a:r>
            <a:r>
              <a:rPr lang="fa" b="1" dirty="0" smtClean="0">
                <a:latin typeface="Calibri" panose="020F0502020204030204" pitchFamily="34" charset="0"/>
              </a:rPr>
              <a:t>کرده‌ام</a:t>
            </a:r>
            <a:r>
              <a:rPr lang="fa-IR" b="1" dirty="0" smtClean="0">
                <a:latin typeface="Calibri" panose="020F0502020204030204" pitchFamily="34" charset="0"/>
              </a:rPr>
              <a:t>.</a:t>
            </a:r>
            <a:endParaRPr lang="fa" b="1" dirty="0">
              <a:latin typeface="Calibri" panose="020F0502020204030204" pitchFamily="34" charset="0"/>
            </a:endParaRPr>
          </a:p>
          <a:p>
            <a:pPr algn="r" rtl="1"/>
            <a:endParaRPr lang="en-GB" dirty="0"/>
          </a:p>
        </p:txBody>
      </p:sp>
    </p:spTree>
    <p:extLst>
      <p:ext uri="{BB962C8B-B14F-4D97-AF65-F5344CB8AC3E}">
        <p14:creationId xmlns:p14="http://schemas.microsoft.com/office/powerpoint/2010/main" val="4001103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ویژگیهای جامعه فلسفی /فبکی/تفکری</a:t>
            </a:r>
            <a:endParaRPr lang="en-US" dirty="0">
              <a:solidFill>
                <a:srgbClr val="FF0000"/>
              </a:solidFill>
            </a:endParaRPr>
          </a:p>
        </p:txBody>
      </p:sp>
      <p:sp>
        <p:nvSpPr>
          <p:cNvPr id="3" name="Content Placeholder 2"/>
          <p:cNvSpPr>
            <a:spLocks noGrp="1"/>
          </p:cNvSpPr>
          <p:nvPr>
            <p:ph idx="1"/>
          </p:nvPr>
        </p:nvSpPr>
        <p:spPr/>
        <p:txBody>
          <a:bodyPr>
            <a:normAutofit/>
          </a:bodyPr>
          <a:lstStyle/>
          <a:p>
            <a:pPr algn="ctr"/>
            <a:endParaRPr lang="fa-IR" sz="6000" dirty="0" smtClean="0"/>
          </a:p>
          <a:p>
            <a:pPr algn="ctr"/>
            <a:r>
              <a:rPr lang="fa-IR" sz="6000" dirty="0" smtClean="0">
                <a:solidFill>
                  <a:srgbClr val="00457C"/>
                </a:solidFill>
              </a:rPr>
              <a:t>بیایید با هم فکر کنیم.</a:t>
            </a:r>
          </a:p>
          <a:p>
            <a:pPr algn="ctr"/>
            <a:endParaRPr lang="fa-IR" sz="6000" dirty="0"/>
          </a:p>
          <a:p>
            <a:pPr algn="ctr"/>
            <a:endParaRPr lang="en-US" sz="6000" dirty="0"/>
          </a:p>
        </p:txBody>
      </p:sp>
    </p:spTree>
    <p:extLst>
      <p:ext uri="{BB962C8B-B14F-4D97-AF65-F5344CB8AC3E}">
        <p14:creationId xmlns:p14="http://schemas.microsoft.com/office/powerpoint/2010/main" val="55176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تغییرات تعلیم و تربیت فبکی</a:t>
            </a:r>
            <a:endParaRPr lang="en-US" dirty="0">
              <a:solidFill>
                <a:srgbClr val="FF0000"/>
              </a:solidFill>
            </a:endParaRPr>
          </a:p>
        </p:txBody>
      </p:sp>
      <p:sp>
        <p:nvSpPr>
          <p:cNvPr id="3" name="Content Placeholder 2"/>
          <p:cNvSpPr>
            <a:spLocks noGrp="1"/>
          </p:cNvSpPr>
          <p:nvPr>
            <p:ph idx="1"/>
          </p:nvPr>
        </p:nvSpPr>
        <p:spPr>
          <a:xfrm>
            <a:off x="251521" y="1845734"/>
            <a:ext cx="8712968" cy="4391578"/>
          </a:xfrm>
        </p:spPr>
        <p:txBody>
          <a:bodyPr>
            <a:normAutofit/>
          </a:bodyPr>
          <a:lstStyle/>
          <a:p>
            <a:pPr algn="r"/>
            <a:r>
              <a:rPr lang="fa-IR" sz="3200" b="1" dirty="0" smtClean="0">
                <a:solidFill>
                  <a:srgbClr val="002060"/>
                </a:solidFill>
              </a:rPr>
              <a:t>از تلقین محتوی به تشویق پرسشگری فلسفی</a:t>
            </a:r>
          </a:p>
          <a:p>
            <a:pPr algn="r"/>
            <a:r>
              <a:rPr lang="fa-IR" sz="3200" b="1" dirty="0" smtClean="0">
                <a:solidFill>
                  <a:srgbClr val="002060"/>
                </a:solidFill>
              </a:rPr>
              <a:t>از پرسش معلم به تشویق استدلال دانش آموز</a:t>
            </a:r>
          </a:p>
          <a:p>
            <a:pPr algn="r"/>
            <a:r>
              <a:rPr lang="fa-IR" sz="3200" b="1" dirty="0" smtClean="0">
                <a:solidFill>
                  <a:srgbClr val="002060"/>
                </a:solidFill>
              </a:rPr>
              <a:t>از پاسخگویی معلم به تفکر متعلم</a:t>
            </a:r>
          </a:p>
          <a:p>
            <a:pPr algn="r"/>
            <a:r>
              <a:rPr lang="fa-IR" sz="3200" b="1" dirty="0" smtClean="0">
                <a:solidFill>
                  <a:srgbClr val="002060"/>
                </a:solidFill>
              </a:rPr>
              <a:t>از انتقال معارف و دانش به تشویق تفکر فلسفی</a:t>
            </a:r>
          </a:p>
          <a:p>
            <a:pPr algn="r"/>
            <a:r>
              <a:rPr lang="fa-IR" sz="3200" b="1" dirty="0" smtClean="0">
                <a:solidFill>
                  <a:srgbClr val="002060"/>
                </a:solidFill>
              </a:rPr>
              <a:t>از شیوه وعظ و خطابه به تشویق گفتگو</a:t>
            </a:r>
          </a:p>
          <a:p>
            <a:pPr algn="r"/>
            <a:r>
              <a:rPr lang="fa-IR" sz="3200" b="1" dirty="0" smtClean="0">
                <a:solidFill>
                  <a:srgbClr val="002060"/>
                </a:solidFill>
              </a:rPr>
              <a:t>از تمرکز بر نتیجه گرایی به تلاش گرایی </a:t>
            </a:r>
            <a:endParaRPr lang="en-US" sz="3200" b="1" dirty="0">
              <a:solidFill>
                <a:srgbClr val="002060"/>
              </a:solidFill>
            </a:endParaRPr>
          </a:p>
        </p:txBody>
      </p:sp>
    </p:spTree>
    <p:extLst>
      <p:ext uri="{BB962C8B-B14F-4D97-AF65-F5344CB8AC3E}">
        <p14:creationId xmlns:p14="http://schemas.microsoft.com/office/powerpoint/2010/main" val="2078215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حلقه کند و کاو به شیوه متیو لیپمن</a:t>
            </a:r>
            <a:endParaRPr lang="en-US" dirty="0">
              <a:solidFill>
                <a:srgbClr val="FF0000"/>
              </a:solidFill>
            </a:endParaRPr>
          </a:p>
        </p:txBody>
      </p:sp>
      <p:sp>
        <p:nvSpPr>
          <p:cNvPr id="3" name="Content Placeholder 2"/>
          <p:cNvSpPr>
            <a:spLocks noGrp="1"/>
          </p:cNvSpPr>
          <p:nvPr>
            <p:ph idx="1"/>
          </p:nvPr>
        </p:nvSpPr>
        <p:spPr>
          <a:xfrm>
            <a:off x="107505" y="1845734"/>
            <a:ext cx="8856984" cy="4023360"/>
          </a:xfrm>
        </p:spPr>
        <p:txBody>
          <a:bodyPr>
            <a:normAutofit fontScale="92500" lnSpcReduction="20000"/>
          </a:bodyPr>
          <a:lstStyle/>
          <a:p>
            <a:pPr algn="r"/>
            <a:r>
              <a:rPr lang="fa-IR" sz="3200" b="1" dirty="0" smtClean="0">
                <a:solidFill>
                  <a:srgbClr val="00457C"/>
                </a:solidFill>
              </a:rPr>
              <a:t>1.استقرار حلقه/ بنانهادن حلقه کندوکاو: یخ شکن و مقدمه</a:t>
            </a:r>
          </a:p>
          <a:p>
            <a:pPr algn="r"/>
            <a:r>
              <a:rPr lang="fa-IR" sz="3200" b="1" dirty="0" smtClean="0">
                <a:solidFill>
                  <a:srgbClr val="00457C"/>
                </a:solidFill>
              </a:rPr>
              <a:t>2.ارائه محرک یا انگیختار یا برانگیزاننده: خواندن داستان یا تصویر یا شعر یا ...</a:t>
            </a:r>
          </a:p>
          <a:p>
            <a:pPr algn="r"/>
            <a:r>
              <a:rPr lang="fa-IR" sz="3200" b="1" dirty="0" smtClean="0">
                <a:solidFill>
                  <a:srgbClr val="00457C"/>
                </a:solidFill>
              </a:rPr>
              <a:t>3.طرح سوال یا درخواست: یک پرسش یا گذاره یا مفهوم</a:t>
            </a:r>
          </a:p>
          <a:p>
            <a:pPr algn="r"/>
            <a:r>
              <a:rPr lang="fa-IR" sz="3200" b="1" dirty="0" smtClean="0">
                <a:solidFill>
                  <a:srgbClr val="00457C"/>
                </a:solidFill>
              </a:rPr>
              <a:t>4.ربط سوال و رسیدن به دستور جلسه یا انتخاب گزینه ای برای بحث</a:t>
            </a:r>
          </a:p>
          <a:p>
            <a:pPr algn="r"/>
            <a:r>
              <a:rPr lang="fa-IR" sz="3200" b="1" dirty="0" smtClean="0">
                <a:solidFill>
                  <a:srgbClr val="00457C"/>
                </a:solidFill>
              </a:rPr>
              <a:t>5.بحث راجع به سوال یا گزینه انتخابی</a:t>
            </a:r>
          </a:p>
          <a:p>
            <a:pPr algn="r"/>
            <a:r>
              <a:rPr lang="fa-IR" sz="3200" b="1" dirty="0" smtClean="0">
                <a:solidFill>
                  <a:srgbClr val="00457C"/>
                </a:solidFill>
              </a:rPr>
              <a:t>6.تمرین و فعالیت</a:t>
            </a:r>
          </a:p>
          <a:p>
            <a:pPr algn="r"/>
            <a:r>
              <a:rPr lang="fa-IR" sz="3200" b="1" dirty="0" smtClean="0">
                <a:solidFill>
                  <a:srgbClr val="00457C"/>
                </a:solidFill>
              </a:rPr>
              <a:t>7.بستار یا جمعبندی</a:t>
            </a:r>
            <a:endParaRPr lang="en-US" sz="3200" b="1" dirty="0">
              <a:solidFill>
                <a:srgbClr val="00457C"/>
              </a:solidFill>
            </a:endParaRPr>
          </a:p>
        </p:txBody>
      </p:sp>
    </p:spTree>
    <p:extLst>
      <p:ext uri="{BB962C8B-B14F-4D97-AF65-F5344CB8AC3E}">
        <p14:creationId xmlns:p14="http://schemas.microsoft.com/office/powerpoint/2010/main" val="51010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1.استقرار حلقه</a:t>
            </a:r>
            <a:endParaRPr lang="en-US" dirty="0">
              <a:solidFill>
                <a:srgbClr val="FF0000"/>
              </a:solidFill>
            </a:endParaRPr>
          </a:p>
        </p:txBody>
      </p:sp>
      <p:sp>
        <p:nvSpPr>
          <p:cNvPr id="3" name="Content Placeholder 2"/>
          <p:cNvSpPr>
            <a:spLocks noGrp="1"/>
          </p:cNvSpPr>
          <p:nvPr>
            <p:ph idx="1"/>
          </p:nvPr>
        </p:nvSpPr>
        <p:spPr>
          <a:xfrm>
            <a:off x="107505" y="1845734"/>
            <a:ext cx="8856984" cy="4319570"/>
          </a:xfrm>
        </p:spPr>
        <p:txBody>
          <a:bodyPr>
            <a:normAutofit/>
          </a:bodyPr>
          <a:lstStyle/>
          <a:p>
            <a:pPr algn="r"/>
            <a:r>
              <a:rPr lang="fa-IR" sz="3200" b="1" dirty="0" smtClean="0">
                <a:solidFill>
                  <a:srgbClr val="002060"/>
                </a:solidFill>
              </a:rPr>
              <a:t>قوانین کلاس را می گوییم:گوش دادن فعال،احترام، نحوه نشستن شکل، </a:t>
            </a:r>
          </a:p>
          <a:p>
            <a:pPr algn="r"/>
            <a:r>
              <a:rPr lang="fa-IR" sz="3200" b="1" dirty="0" smtClean="0">
                <a:solidFill>
                  <a:srgbClr val="002060"/>
                </a:solidFill>
              </a:rPr>
              <a:t>ایجاد حس امنیت و اعتماد و صمیمیت، همراهی و حمایت و محافظت، حلقه خانواده ماست، نباید همدیگر رو قضاوت کنیم</a:t>
            </a:r>
          </a:p>
          <a:p>
            <a:pPr algn="r"/>
            <a:r>
              <a:rPr lang="fa-IR" sz="3200" b="1" dirty="0" smtClean="0">
                <a:solidFill>
                  <a:srgbClr val="002060"/>
                </a:solidFill>
              </a:rPr>
              <a:t>بیان اهداف و ماهیت کلاس</a:t>
            </a:r>
            <a:endParaRPr lang="en-US" sz="3200" b="1" dirty="0">
              <a:solidFill>
                <a:srgbClr val="002060"/>
              </a:solidFill>
            </a:endParaRPr>
          </a:p>
        </p:txBody>
      </p:sp>
    </p:spTree>
    <p:extLst>
      <p:ext uri="{BB962C8B-B14F-4D97-AF65-F5344CB8AC3E}">
        <p14:creationId xmlns:p14="http://schemas.microsoft.com/office/powerpoint/2010/main" val="142958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2. ارائه محرک یا انگیختار</a:t>
            </a:r>
            <a:endParaRPr lang="en-US" dirty="0">
              <a:solidFill>
                <a:srgbClr val="FF0000"/>
              </a:solidFill>
            </a:endParaRPr>
          </a:p>
        </p:txBody>
      </p:sp>
      <p:sp>
        <p:nvSpPr>
          <p:cNvPr id="3" name="Content Placeholder 2"/>
          <p:cNvSpPr>
            <a:spLocks noGrp="1"/>
          </p:cNvSpPr>
          <p:nvPr>
            <p:ph idx="1"/>
          </p:nvPr>
        </p:nvSpPr>
        <p:spPr>
          <a:xfrm>
            <a:off x="179513" y="1845734"/>
            <a:ext cx="8856984" cy="4023360"/>
          </a:xfrm>
        </p:spPr>
        <p:txBody>
          <a:bodyPr>
            <a:normAutofit/>
          </a:bodyPr>
          <a:lstStyle/>
          <a:p>
            <a:pPr algn="r"/>
            <a:r>
              <a:rPr lang="ar-SA" sz="3200" b="1" dirty="0" smtClean="0">
                <a:solidFill>
                  <a:srgbClr val="002060"/>
                </a:solidFill>
              </a:rPr>
              <a:t>خوان</a:t>
            </a:r>
            <a:r>
              <a:rPr lang="fa-IR" sz="3200" b="1" dirty="0" smtClean="0">
                <a:solidFill>
                  <a:srgbClr val="002060"/>
                </a:solidFill>
              </a:rPr>
              <a:t>دن داستان، شعر، کلیپ، نمایش، اثر هنری ... </a:t>
            </a:r>
          </a:p>
          <a:p>
            <a:pPr algn="r"/>
            <a:r>
              <a:rPr lang="fa-IR" sz="3200" b="1" dirty="0" smtClean="0">
                <a:solidFill>
                  <a:srgbClr val="002060"/>
                </a:solidFill>
              </a:rPr>
              <a:t>خوانش توسط تمام بچه ها صورت بگیرد بصورت تکه تکه و سپس از بچه ها بخواهیم خلاصه را بگویند تا مطمئن شویم کلیت موضوع را فهمیده اند.</a:t>
            </a:r>
          </a:p>
          <a:p>
            <a:pPr algn="r"/>
            <a:r>
              <a:rPr lang="fa-IR" sz="3200" b="1" dirty="0" smtClean="0">
                <a:solidFill>
                  <a:srgbClr val="002060"/>
                </a:solidFill>
              </a:rPr>
              <a:t>بهتر است ایده اصلی را با شگردهای مختلف در چند جلسه ادامه دهیم تا برای بچه ها درونی شود.</a:t>
            </a:r>
          </a:p>
          <a:p>
            <a:pPr algn="r"/>
            <a:endParaRPr lang="fa-IR" sz="3200" b="1" dirty="0" smtClean="0">
              <a:solidFill>
                <a:srgbClr val="002060"/>
              </a:solidFill>
            </a:endParaRPr>
          </a:p>
          <a:p>
            <a:pPr algn="r"/>
            <a:endParaRPr lang="en-US" sz="3200" b="1" dirty="0">
              <a:solidFill>
                <a:srgbClr val="002060"/>
              </a:solidFill>
            </a:endParaRPr>
          </a:p>
        </p:txBody>
      </p:sp>
    </p:spTree>
    <p:extLst>
      <p:ext uri="{BB962C8B-B14F-4D97-AF65-F5344CB8AC3E}">
        <p14:creationId xmlns:p14="http://schemas.microsoft.com/office/powerpoint/2010/main" val="2669790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286604"/>
            <a:ext cx="8640959" cy="1450757"/>
          </a:xfrm>
        </p:spPr>
        <p:txBody>
          <a:bodyPr/>
          <a:lstStyle/>
          <a:p>
            <a:pPr algn="r"/>
            <a:r>
              <a:rPr lang="fa-IR" dirty="0" smtClean="0">
                <a:solidFill>
                  <a:srgbClr val="FF0000"/>
                </a:solidFill>
              </a:rPr>
              <a:t>3.طرح سوال یا حرف زدن درباره انگیختار </a:t>
            </a:r>
            <a:endParaRPr lang="en-US" dirty="0">
              <a:solidFill>
                <a:srgbClr val="FF0000"/>
              </a:solidFill>
            </a:endParaRPr>
          </a:p>
        </p:txBody>
      </p:sp>
      <p:sp>
        <p:nvSpPr>
          <p:cNvPr id="3" name="Content Placeholder 2"/>
          <p:cNvSpPr>
            <a:spLocks noGrp="1"/>
          </p:cNvSpPr>
          <p:nvPr>
            <p:ph idx="1"/>
          </p:nvPr>
        </p:nvSpPr>
        <p:spPr>
          <a:xfrm>
            <a:off x="0" y="1845734"/>
            <a:ext cx="8964489" cy="4391578"/>
          </a:xfrm>
        </p:spPr>
        <p:txBody>
          <a:bodyPr>
            <a:normAutofit/>
          </a:bodyPr>
          <a:lstStyle/>
          <a:p>
            <a:pPr algn="r"/>
            <a:r>
              <a:rPr lang="fa-IR" sz="3200" b="1" dirty="0" smtClean="0">
                <a:solidFill>
                  <a:srgbClr val="002060"/>
                </a:solidFill>
              </a:rPr>
              <a:t>در داستان چه چیزی بود که برای شما سوال است؟</a:t>
            </a:r>
          </a:p>
          <a:p>
            <a:pPr algn="r"/>
            <a:r>
              <a:rPr lang="fa-IR" sz="3200" b="1" dirty="0" smtClean="0">
                <a:solidFill>
                  <a:srgbClr val="002060"/>
                </a:solidFill>
              </a:rPr>
              <a:t> چه چیزی ذهن شما را مشغول کرد؟</a:t>
            </a:r>
          </a:p>
          <a:p>
            <a:pPr algn="r"/>
            <a:r>
              <a:rPr lang="fa-IR" sz="3200" b="1" dirty="0" smtClean="0">
                <a:solidFill>
                  <a:srgbClr val="002060"/>
                </a:solidFill>
              </a:rPr>
              <a:t>همه پرسشها بصورت فردی نوشته شوند.</a:t>
            </a:r>
          </a:p>
          <a:p>
            <a:pPr algn="r"/>
            <a:r>
              <a:rPr lang="fa-IR" sz="3200" b="1" dirty="0" smtClean="0">
                <a:solidFill>
                  <a:srgbClr val="002060"/>
                </a:solidFill>
              </a:rPr>
              <a:t>گروهبندی صورت می گیرد. همه شماره یکها با هم 2ها با هم </a:t>
            </a:r>
          </a:p>
          <a:p>
            <a:pPr algn="r"/>
            <a:r>
              <a:rPr lang="fa-IR" sz="3200" b="1" dirty="0" smtClean="0">
                <a:solidFill>
                  <a:srgbClr val="002060"/>
                </a:solidFill>
              </a:rPr>
              <a:t>سوالات گروهی تنظیم می شوند و همه پای تابلو نوشته می شوند.</a:t>
            </a:r>
          </a:p>
          <a:p>
            <a:pPr algn="r"/>
            <a:r>
              <a:rPr lang="fa-IR" sz="3200" b="1" dirty="0" smtClean="0">
                <a:solidFill>
                  <a:srgbClr val="FF0000"/>
                </a:solidFill>
              </a:rPr>
              <a:t>سوال یا گذاره، جمله، برداشت یا مفهوم</a:t>
            </a:r>
            <a:endParaRPr lang="en-US" sz="3200" b="1" dirty="0">
              <a:solidFill>
                <a:srgbClr val="FF0000"/>
              </a:solidFill>
            </a:endParaRPr>
          </a:p>
        </p:txBody>
      </p:sp>
    </p:spTree>
    <p:extLst>
      <p:ext uri="{BB962C8B-B14F-4D97-AF65-F5344CB8AC3E}">
        <p14:creationId xmlns:p14="http://schemas.microsoft.com/office/powerpoint/2010/main" val="1420686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286604"/>
            <a:ext cx="8568951" cy="1450757"/>
          </a:xfrm>
        </p:spPr>
        <p:txBody>
          <a:bodyPr>
            <a:normAutofit fontScale="90000"/>
          </a:bodyPr>
          <a:lstStyle/>
          <a:p>
            <a:pPr algn="r"/>
            <a:r>
              <a:rPr lang="fa-IR" dirty="0" smtClean="0">
                <a:solidFill>
                  <a:srgbClr val="FF0000"/>
                </a:solidFill>
              </a:rPr>
              <a:t>4.ربط سوالات و رسیدن به دستور جلسه یا انتخاب گزینه ای برای بحث:</a:t>
            </a:r>
            <a:r>
              <a:rPr lang="fa-IR" sz="4400" dirty="0" smtClean="0">
                <a:solidFill>
                  <a:srgbClr val="00B0F0"/>
                </a:solidFill>
              </a:rPr>
              <a:t>پرسش گذاره یا مفهوم</a:t>
            </a:r>
            <a:endParaRPr lang="en-US" sz="4400" dirty="0">
              <a:solidFill>
                <a:srgbClr val="00B0F0"/>
              </a:solidFill>
            </a:endParaRPr>
          </a:p>
        </p:txBody>
      </p:sp>
      <p:sp>
        <p:nvSpPr>
          <p:cNvPr id="3" name="Content Placeholder 2"/>
          <p:cNvSpPr>
            <a:spLocks noGrp="1"/>
          </p:cNvSpPr>
          <p:nvPr>
            <p:ph idx="1"/>
          </p:nvPr>
        </p:nvSpPr>
        <p:spPr>
          <a:xfrm>
            <a:off x="179513" y="1845734"/>
            <a:ext cx="8784976" cy="4319570"/>
          </a:xfrm>
        </p:spPr>
        <p:txBody>
          <a:bodyPr>
            <a:normAutofit/>
          </a:bodyPr>
          <a:lstStyle/>
          <a:p>
            <a:pPr algn="r"/>
            <a:r>
              <a:rPr lang="fa-IR" sz="3200" b="1" dirty="0" smtClean="0">
                <a:solidFill>
                  <a:srgbClr val="002060"/>
                </a:solidFill>
              </a:rPr>
              <a:t>هدف محتوایی این است که کدام سوال را برای بحث انتخاب کنیم.</a:t>
            </a:r>
          </a:p>
          <a:p>
            <a:pPr algn="r"/>
            <a:r>
              <a:rPr lang="fa-IR" sz="3200" b="1" dirty="0" smtClean="0">
                <a:solidFill>
                  <a:srgbClr val="002060"/>
                </a:solidFill>
              </a:rPr>
              <a:t>سوالات را به هم ربط می دهیم. در این مرحله از تکنیک اصلاح و ادغام و حذف استفاده می کنیم.</a:t>
            </a:r>
          </a:p>
          <a:p>
            <a:pPr algn="r"/>
            <a:r>
              <a:rPr lang="fa-IR" sz="3200" b="1" dirty="0" smtClean="0">
                <a:solidFill>
                  <a:srgbClr val="002060"/>
                </a:solidFill>
              </a:rPr>
              <a:t>اینجا هدف روشی مهارتی این است که بچه ها یاد بگیرند چگونه سوالات را به هم ربط دهند.</a:t>
            </a:r>
          </a:p>
          <a:p>
            <a:pPr algn="r"/>
            <a:r>
              <a:rPr lang="fa-IR" sz="3200" b="1" dirty="0" smtClean="0">
                <a:solidFill>
                  <a:srgbClr val="002060"/>
                </a:solidFill>
              </a:rPr>
              <a:t>در تمام این مراحل رای گیری صورت می گیرد.</a:t>
            </a:r>
          </a:p>
          <a:p>
            <a:pPr algn="r"/>
            <a:r>
              <a:rPr lang="fa-IR" sz="3200" b="1" dirty="0" smtClean="0">
                <a:solidFill>
                  <a:srgbClr val="002060"/>
                </a:solidFill>
              </a:rPr>
              <a:t>دقت کنید باید کلاس را ناهمگن نگه دارید؟ </a:t>
            </a:r>
            <a:r>
              <a:rPr lang="fa-IR" sz="3200" b="1" dirty="0" smtClean="0">
                <a:solidFill>
                  <a:srgbClr val="FF0000"/>
                </a:solidFill>
              </a:rPr>
              <a:t>فکر می کنید چرا؟</a:t>
            </a:r>
            <a:endParaRPr lang="en-US" sz="3200" b="1" dirty="0">
              <a:solidFill>
                <a:srgbClr val="FF0000"/>
              </a:solidFill>
            </a:endParaRPr>
          </a:p>
        </p:txBody>
      </p:sp>
    </p:spTree>
    <p:extLst>
      <p:ext uri="{BB962C8B-B14F-4D97-AF65-F5344CB8AC3E}">
        <p14:creationId xmlns:p14="http://schemas.microsoft.com/office/powerpoint/2010/main" val="16813108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5. بحث</a:t>
            </a:r>
            <a:endParaRPr lang="en-US" dirty="0">
              <a:solidFill>
                <a:srgbClr val="FF0000"/>
              </a:solidFill>
            </a:endParaRPr>
          </a:p>
        </p:txBody>
      </p:sp>
      <p:sp>
        <p:nvSpPr>
          <p:cNvPr id="3" name="Content Placeholder 2"/>
          <p:cNvSpPr>
            <a:spLocks noGrp="1"/>
          </p:cNvSpPr>
          <p:nvPr>
            <p:ph idx="1"/>
          </p:nvPr>
        </p:nvSpPr>
        <p:spPr>
          <a:xfrm>
            <a:off x="179513" y="1845734"/>
            <a:ext cx="8784976" cy="4247562"/>
          </a:xfrm>
        </p:spPr>
        <p:txBody>
          <a:bodyPr>
            <a:normAutofit/>
          </a:bodyPr>
          <a:lstStyle/>
          <a:p>
            <a:pPr algn="r"/>
            <a:r>
              <a:rPr lang="fa-IR" sz="3200" b="1" dirty="0" smtClean="0">
                <a:solidFill>
                  <a:srgbClr val="002060"/>
                </a:solidFill>
              </a:rPr>
              <a:t>در بحث معیارها و ملاکها را باید تشخیص دهیم و طی کلماتی روی تابلو بنویسیم.چیزهای جدید سریع روی تابلو نوشته شوند</a:t>
            </a:r>
          </a:p>
          <a:p>
            <a:pPr algn="r"/>
            <a:r>
              <a:rPr lang="fa-IR" sz="3200" b="1" dirty="0" smtClean="0">
                <a:solidFill>
                  <a:srgbClr val="002060"/>
                </a:solidFill>
              </a:rPr>
              <a:t>اگر مثال زدند می گوییم پس توداری مثال می زنی اگر حس شان رو گفتند می گوییم پس حس تو اینه</a:t>
            </a:r>
          </a:p>
          <a:p>
            <a:pPr algn="r"/>
            <a:r>
              <a:rPr lang="fa-IR" sz="3200" b="1" dirty="0" smtClean="0">
                <a:solidFill>
                  <a:srgbClr val="002060"/>
                </a:solidFill>
              </a:rPr>
              <a:t>استدلال تو اینه پس توداری میگی کیا موافقن چرا؟ کیا مخالفن چرا؟ خودت یک موافق برای صحبت انتخاب کن؟ یا یک مخالف؟ </a:t>
            </a:r>
          </a:p>
          <a:p>
            <a:pPr algn="r"/>
            <a:r>
              <a:rPr lang="fa-IR" sz="3200" b="1" dirty="0" smtClean="0">
                <a:solidFill>
                  <a:srgbClr val="002060"/>
                </a:solidFill>
              </a:rPr>
              <a:t>کلا بچه ها باید آگاهانه نظر دهند پیش فرض بگیرن راجع به پیامد و نتیجه هم حرف بزنن: استدلال، شباهت و تفاوت، پیامد، نتیجه</a:t>
            </a:r>
          </a:p>
        </p:txBody>
      </p:sp>
    </p:spTree>
    <p:extLst>
      <p:ext uri="{BB962C8B-B14F-4D97-AF65-F5344CB8AC3E}">
        <p14:creationId xmlns:p14="http://schemas.microsoft.com/office/powerpoint/2010/main" val="10024710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6. تمرین و فعالیت</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a:endParaRPr lang="fa-IR" sz="3200" dirty="0" smtClean="0">
              <a:solidFill>
                <a:srgbClr val="002060"/>
              </a:solidFill>
            </a:endParaRPr>
          </a:p>
          <a:p>
            <a:pPr algn="r"/>
            <a:r>
              <a:rPr lang="fa-IR" sz="3200" dirty="0" smtClean="0">
                <a:solidFill>
                  <a:srgbClr val="002060"/>
                </a:solidFill>
              </a:rPr>
              <a:t>طراحی یک تمرین برای ورز ملاک های بدست آمده در مرحله بحث یا بسط و تفسیر بحث منتخب</a:t>
            </a:r>
          </a:p>
          <a:p>
            <a:pPr algn="r"/>
            <a:r>
              <a:rPr lang="fa-IR" sz="3200" dirty="0" smtClean="0">
                <a:solidFill>
                  <a:srgbClr val="002060"/>
                </a:solidFill>
              </a:rPr>
              <a:t> </a:t>
            </a:r>
            <a:endParaRPr lang="en-US" sz="3200" dirty="0">
              <a:solidFill>
                <a:srgbClr val="002060"/>
              </a:solidFill>
            </a:endParaRPr>
          </a:p>
        </p:txBody>
      </p:sp>
    </p:spTree>
    <p:extLst>
      <p:ext uri="{BB962C8B-B14F-4D97-AF65-F5344CB8AC3E}">
        <p14:creationId xmlns:p14="http://schemas.microsoft.com/office/powerpoint/2010/main" val="746378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86604"/>
            <a:ext cx="8424936" cy="1450757"/>
          </a:xfrm>
        </p:spPr>
        <p:txBody>
          <a:bodyPr>
            <a:normAutofit/>
          </a:bodyPr>
          <a:lstStyle/>
          <a:p>
            <a:pPr algn="r"/>
            <a:r>
              <a:rPr lang="fa-IR" dirty="0" smtClean="0">
                <a:solidFill>
                  <a:srgbClr val="FF0000"/>
                </a:solidFill>
              </a:rPr>
              <a:t>سبب ظهورفلسفه چیست؟</a:t>
            </a:r>
            <a:br>
              <a:rPr lang="fa-IR" dirty="0" smtClean="0">
                <a:solidFill>
                  <a:srgbClr val="FF0000"/>
                </a:solidFill>
              </a:rPr>
            </a:br>
            <a:r>
              <a:rPr lang="fa-IR" dirty="0" smtClean="0">
                <a:solidFill>
                  <a:srgbClr val="002060"/>
                </a:solidFill>
              </a:rPr>
              <a:t>شهر از صدا پر است...ولی از سخن تهی...</a:t>
            </a:r>
            <a:endParaRPr lang="en-US" dirty="0">
              <a:solidFill>
                <a:srgbClr val="002060"/>
              </a:solidFill>
            </a:endParaRPr>
          </a:p>
        </p:txBody>
      </p:sp>
      <p:sp>
        <p:nvSpPr>
          <p:cNvPr id="3" name="Content Placeholder 2"/>
          <p:cNvSpPr>
            <a:spLocks noGrp="1"/>
          </p:cNvSpPr>
          <p:nvPr>
            <p:ph idx="1"/>
          </p:nvPr>
        </p:nvSpPr>
        <p:spPr>
          <a:xfrm>
            <a:off x="1" y="1845734"/>
            <a:ext cx="9144000" cy="4463586"/>
          </a:xfrm>
        </p:spPr>
        <p:txBody>
          <a:bodyPr>
            <a:noAutofit/>
          </a:bodyPr>
          <a:lstStyle/>
          <a:p>
            <a:pPr marL="0" indent="0" algn="r">
              <a:buNone/>
            </a:pPr>
            <a:r>
              <a:rPr lang="fa-IR" sz="3200" b="1" dirty="0" smtClean="0"/>
              <a:t>عصر موتوس: عصر خلق اسطوره ها و کثرت خدایان</a:t>
            </a:r>
          </a:p>
          <a:p>
            <a:pPr algn="r"/>
            <a:r>
              <a:rPr lang="fa-IR" sz="3200" b="1" dirty="0" smtClean="0"/>
              <a:t>عصر لوگوس: عصر کلمه و فکر و تعقل و منطق </a:t>
            </a:r>
          </a:p>
          <a:p>
            <a:pPr algn="r"/>
            <a:r>
              <a:rPr lang="fa-IR" sz="3200" b="1" dirty="0" smtClean="0"/>
              <a:t>طالس: اولین فیلسوف: جهان از چه ساخته شده است؟ یا عنصر نخستین و اصل و مبدا خلقت یا آرخه چیست؟</a:t>
            </a:r>
          </a:p>
          <a:p>
            <a:pPr algn="r"/>
            <a:r>
              <a:rPr lang="fa-IR" sz="3200" b="1" dirty="0" smtClean="0"/>
              <a:t>طالس گفت آرخه آب است. هراکلیتوس گفت آتش است.آناکساگوراس گفت هوا و امپدوکلس گفت خاک و بعد گفت جهان از همه چهار عنصر تشکیل شده است. دراین بین فیثاغوریان گفتند اعداد و اتمیان معتقد بودند جهان از اتم تشکیل شده است.</a:t>
            </a:r>
            <a:endParaRPr lang="en-US" sz="3200" b="1" dirty="0"/>
          </a:p>
        </p:txBody>
      </p:sp>
    </p:spTree>
    <p:extLst>
      <p:ext uri="{BB962C8B-B14F-4D97-AF65-F5344CB8AC3E}">
        <p14:creationId xmlns:p14="http://schemas.microsoft.com/office/powerpoint/2010/main" val="1900535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7.بستار، جمع بندی، پایان بندی</a:t>
            </a:r>
            <a:endParaRPr lang="en-US" dirty="0">
              <a:solidFill>
                <a:srgbClr val="FF0000"/>
              </a:solidFill>
            </a:endParaRPr>
          </a:p>
        </p:txBody>
      </p:sp>
      <p:sp>
        <p:nvSpPr>
          <p:cNvPr id="3" name="Content Placeholder 2"/>
          <p:cNvSpPr>
            <a:spLocks noGrp="1"/>
          </p:cNvSpPr>
          <p:nvPr>
            <p:ph idx="1"/>
          </p:nvPr>
        </p:nvSpPr>
        <p:spPr>
          <a:xfrm>
            <a:off x="107505" y="1845734"/>
            <a:ext cx="8856984" cy="4023360"/>
          </a:xfrm>
        </p:spPr>
        <p:txBody>
          <a:bodyPr>
            <a:normAutofit/>
          </a:bodyPr>
          <a:lstStyle/>
          <a:p>
            <a:pPr algn="r"/>
            <a:r>
              <a:rPr lang="fa-IR" sz="3200" b="1" dirty="0" smtClean="0">
                <a:solidFill>
                  <a:srgbClr val="002060"/>
                </a:solidFill>
              </a:rPr>
              <a:t>1.بستار محتوایی: بچه ها بگویند ما در کلاس چه روندی طی کردیم</a:t>
            </a:r>
          </a:p>
          <a:p>
            <a:pPr algn="r"/>
            <a:r>
              <a:rPr lang="fa-IR" sz="3200" b="1" dirty="0" smtClean="0">
                <a:solidFill>
                  <a:srgbClr val="002060"/>
                </a:solidFill>
              </a:rPr>
              <a:t>2.بستار روشی: ما چه مهارتهایی را کار کردیم؟ مثلا استدلال یا رعایت قوانین کلاس و ...</a:t>
            </a:r>
          </a:p>
          <a:p>
            <a:pPr algn="r"/>
            <a:r>
              <a:rPr lang="fa-IR" sz="3200" b="1" dirty="0" smtClean="0">
                <a:solidFill>
                  <a:srgbClr val="002060"/>
                </a:solidFill>
              </a:rPr>
              <a:t>3.تامل شخصی: برداشت من از ابتدای کلاس تاکنون، قبلا اینطورفکر می کردم و الان ... نتیجه امروز من ....چه بهره ای از کلاس بردم...</a:t>
            </a:r>
            <a:endParaRPr lang="en-US" sz="3200" b="1" dirty="0">
              <a:solidFill>
                <a:srgbClr val="002060"/>
              </a:solidFill>
            </a:endParaRPr>
          </a:p>
        </p:txBody>
      </p:sp>
    </p:spTree>
    <p:extLst>
      <p:ext uri="{BB962C8B-B14F-4D97-AF65-F5344CB8AC3E}">
        <p14:creationId xmlns:p14="http://schemas.microsoft.com/office/powerpoint/2010/main" val="10612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7. مرحله آخر به شیوه ای دیگر</a:t>
            </a:r>
            <a:endParaRPr lang="en-US" dirty="0">
              <a:solidFill>
                <a:srgbClr val="FF0000"/>
              </a:solidFill>
            </a:endParaRPr>
          </a:p>
        </p:txBody>
      </p:sp>
      <p:sp>
        <p:nvSpPr>
          <p:cNvPr id="3" name="Content Placeholder 2"/>
          <p:cNvSpPr>
            <a:spLocks noGrp="1"/>
          </p:cNvSpPr>
          <p:nvPr>
            <p:ph idx="1"/>
          </p:nvPr>
        </p:nvSpPr>
        <p:spPr>
          <a:xfrm>
            <a:off x="179513" y="1845734"/>
            <a:ext cx="8784976" cy="4023360"/>
          </a:xfrm>
        </p:spPr>
        <p:txBody>
          <a:bodyPr>
            <a:normAutofit/>
          </a:bodyPr>
          <a:lstStyle/>
          <a:p>
            <a:pPr algn="r"/>
            <a:r>
              <a:rPr lang="fa-IR" sz="3200" b="1" dirty="0" smtClean="0">
                <a:solidFill>
                  <a:srgbClr val="002060"/>
                </a:solidFill>
              </a:rPr>
              <a:t>1. چه آموختید؟</a:t>
            </a:r>
          </a:p>
          <a:p>
            <a:pPr algn="r"/>
            <a:r>
              <a:rPr lang="fa-IR" sz="3200" b="1" dirty="0" smtClean="0">
                <a:solidFill>
                  <a:srgbClr val="002060"/>
                </a:solidFill>
              </a:rPr>
              <a:t>2. چه احساسی دارید؟</a:t>
            </a:r>
          </a:p>
          <a:p>
            <a:pPr algn="r"/>
            <a:r>
              <a:rPr lang="fa-IR" sz="3200" b="1" dirty="0" smtClean="0">
                <a:solidFill>
                  <a:srgbClr val="002060"/>
                </a:solidFill>
              </a:rPr>
              <a:t>3.چه فکرمی کنید؟</a:t>
            </a:r>
          </a:p>
          <a:p>
            <a:pPr algn="r"/>
            <a:r>
              <a:rPr lang="fa-IR" sz="3200" b="1" dirty="0" smtClean="0">
                <a:solidFill>
                  <a:srgbClr val="FF0000"/>
                </a:solidFill>
              </a:rPr>
              <a:t>توجه: غالبا ما نمیتوانیم احساساتمان را از افکارمان جدا کنیم. بیان احساسات جزو دشواری های ماست</a:t>
            </a:r>
            <a:r>
              <a:rPr lang="fa-IR" sz="3200" b="1" dirty="0" smtClean="0">
                <a:solidFill>
                  <a:srgbClr val="002060"/>
                </a:solidFill>
              </a:rPr>
              <a:t>.</a:t>
            </a:r>
            <a:endParaRPr lang="en-US" sz="3200" b="1" dirty="0">
              <a:solidFill>
                <a:srgbClr val="002060"/>
              </a:solidFill>
            </a:endParaRPr>
          </a:p>
        </p:txBody>
      </p:sp>
    </p:spTree>
    <p:extLst>
      <p:ext uri="{BB962C8B-B14F-4D97-AF65-F5344CB8AC3E}">
        <p14:creationId xmlns:p14="http://schemas.microsoft.com/office/powerpoint/2010/main" val="2578482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متدهای موردنیاز حلقه کندوکاو</a:t>
            </a:r>
            <a:endParaRPr lang="en-US" dirty="0">
              <a:solidFill>
                <a:srgbClr val="FF0000"/>
              </a:solidFill>
            </a:endParaRPr>
          </a:p>
        </p:txBody>
      </p:sp>
      <p:sp>
        <p:nvSpPr>
          <p:cNvPr id="3" name="Content Placeholder 2"/>
          <p:cNvSpPr>
            <a:spLocks noGrp="1"/>
          </p:cNvSpPr>
          <p:nvPr>
            <p:ph idx="1"/>
          </p:nvPr>
        </p:nvSpPr>
        <p:spPr>
          <a:xfrm>
            <a:off x="179513" y="1845734"/>
            <a:ext cx="8784976" cy="4391578"/>
          </a:xfrm>
        </p:spPr>
        <p:txBody>
          <a:bodyPr>
            <a:normAutofit/>
          </a:bodyPr>
          <a:lstStyle/>
          <a:p>
            <a:pPr algn="r"/>
            <a:r>
              <a:rPr lang="fa-IR" sz="3200" b="1" dirty="0" smtClean="0">
                <a:solidFill>
                  <a:srgbClr val="002060"/>
                </a:solidFill>
              </a:rPr>
              <a:t>1.چک کردن دستورالعمل: در فواصل مختلف از بچه ها بپرسید چی شد؟ چی گفتیم؟ چی میخواستیم؟</a:t>
            </a:r>
          </a:p>
          <a:p>
            <a:pPr algn="r"/>
            <a:r>
              <a:rPr lang="fa-IR" sz="3200" b="1" dirty="0" smtClean="0">
                <a:solidFill>
                  <a:srgbClr val="002060"/>
                </a:solidFill>
              </a:rPr>
              <a:t>2.چک کردن گوش دادن: کی میگه من چی گفتم؟ آخرین جمله من؟ گاهی آروم صحبت می کنیم تا ببینیم کی حواسش هست.</a:t>
            </a:r>
          </a:p>
          <a:p>
            <a:pPr algn="r"/>
            <a:r>
              <a:rPr lang="fa-IR" sz="3200" b="1" dirty="0" smtClean="0">
                <a:solidFill>
                  <a:srgbClr val="002060"/>
                </a:solidFill>
              </a:rPr>
              <a:t>3.کنترل زمان: 5 دقیقه وقت دارید فکر کنید و بگید</a:t>
            </a:r>
          </a:p>
          <a:p>
            <a:pPr algn="r"/>
            <a:r>
              <a:rPr lang="fa-IR" sz="3200" b="1" dirty="0" smtClean="0">
                <a:solidFill>
                  <a:srgbClr val="002060"/>
                </a:solidFill>
              </a:rPr>
              <a:t>4.تفکر شخصی: بچه ها نظر خودتان را راجع به ... بنویسید.</a:t>
            </a:r>
          </a:p>
          <a:p>
            <a:pPr algn="r"/>
            <a:r>
              <a:rPr lang="fa-IR" sz="3200" b="1" dirty="0" smtClean="0">
                <a:solidFill>
                  <a:srgbClr val="002060"/>
                </a:solidFill>
              </a:rPr>
              <a:t>5.تفکر گروهی: نوشته های فردی را در بین گروه بحث کنید</a:t>
            </a:r>
          </a:p>
          <a:p>
            <a:pPr algn="r"/>
            <a:endParaRPr lang="en-US" sz="3200" b="1" dirty="0">
              <a:solidFill>
                <a:srgbClr val="002060"/>
              </a:solidFill>
            </a:endParaRPr>
          </a:p>
        </p:txBody>
      </p:sp>
    </p:spTree>
    <p:extLst>
      <p:ext uri="{BB962C8B-B14F-4D97-AF65-F5344CB8AC3E}">
        <p14:creationId xmlns:p14="http://schemas.microsoft.com/office/powerpoint/2010/main" val="3507060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rgbClr val="FF0000"/>
                </a:solidFill>
              </a:rPr>
              <a:t>متدهای موردنیاز حلقه کندوکاو</a:t>
            </a:r>
            <a:endParaRPr lang="en-US" dirty="0"/>
          </a:p>
        </p:txBody>
      </p:sp>
      <p:sp>
        <p:nvSpPr>
          <p:cNvPr id="3" name="Content Placeholder 2"/>
          <p:cNvSpPr>
            <a:spLocks noGrp="1"/>
          </p:cNvSpPr>
          <p:nvPr>
            <p:ph idx="1"/>
          </p:nvPr>
        </p:nvSpPr>
        <p:spPr>
          <a:xfrm>
            <a:off x="179512" y="1845734"/>
            <a:ext cx="8856983" cy="4023360"/>
          </a:xfrm>
        </p:spPr>
        <p:txBody>
          <a:bodyPr>
            <a:normAutofit/>
          </a:bodyPr>
          <a:lstStyle/>
          <a:p>
            <a:pPr algn="r"/>
            <a:r>
              <a:rPr lang="fa-IR" sz="3200" b="1" dirty="0" smtClean="0">
                <a:solidFill>
                  <a:srgbClr val="002060"/>
                </a:solidFill>
              </a:rPr>
              <a:t>6.تکنیک های انتخاب گزینه: اصلاح بعد از نوشتن گزینه ها پای تابلو و قبل از بحث، ادغام گزینه های شبیه به هم، حذف گزینه ها یا سوالای که خوب نیستند با رای گیری</a:t>
            </a:r>
          </a:p>
          <a:p>
            <a:pPr algn="r"/>
            <a:r>
              <a:rPr lang="fa-IR" sz="3200" b="1" dirty="0" smtClean="0">
                <a:solidFill>
                  <a:srgbClr val="002060"/>
                </a:solidFill>
              </a:rPr>
              <a:t>خب بچه ها بیایید فکر کنید و بگویید کدام گزینه را میخواهید اصلاح یا حذف یا ادغام کنید؟ دلایل تون چیه؟ حالا همه بیان رای بدن و اپر رای آورد حذف یا ادغام میشه</a:t>
            </a:r>
          </a:p>
          <a:p>
            <a:pPr algn="r"/>
            <a:r>
              <a:rPr lang="fa-IR" sz="3200" b="1" smtClean="0">
                <a:solidFill>
                  <a:srgbClr val="002060"/>
                </a:solidFill>
              </a:rPr>
              <a:t>7.رای گیری برای انتخاب بهترین سوال یا گزینه یا مفهوم برای بحث در حلقه کند و کاو</a:t>
            </a:r>
            <a:endParaRPr lang="fa-IR" sz="3200" b="1" dirty="0" smtClean="0">
              <a:solidFill>
                <a:srgbClr val="002060"/>
              </a:solidFill>
            </a:endParaRPr>
          </a:p>
        </p:txBody>
      </p:sp>
    </p:spTree>
    <p:extLst>
      <p:ext uri="{BB962C8B-B14F-4D97-AF65-F5344CB8AC3E}">
        <p14:creationId xmlns:p14="http://schemas.microsoft.com/office/powerpoint/2010/main" val="55181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فلسفه چیست؟</a:t>
            </a:r>
            <a:br>
              <a:rPr lang="fa-IR" dirty="0" smtClean="0">
                <a:solidFill>
                  <a:srgbClr val="FF0000"/>
                </a:solidFill>
              </a:rPr>
            </a:br>
            <a:r>
              <a:rPr lang="fa-IR" dirty="0" smtClean="0">
                <a:solidFill>
                  <a:srgbClr val="FF0000"/>
                </a:solidFill>
              </a:rPr>
              <a:t>فلسفه و ریاضیات کلید درست اندیشی</a:t>
            </a:r>
            <a:endParaRPr lang="en-US" dirty="0">
              <a:solidFill>
                <a:srgbClr val="FF0000"/>
              </a:solidFill>
            </a:endParaRPr>
          </a:p>
        </p:txBody>
      </p:sp>
      <p:sp>
        <p:nvSpPr>
          <p:cNvPr id="3" name="Content Placeholder 2"/>
          <p:cNvSpPr>
            <a:spLocks noGrp="1"/>
          </p:cNvSpPr>
          <p:nvPr>
            <p:ph idx="1"/>
          </p:nvPr>
        </p:nvSpPr>
        <p:spPr>
          <a:xfrm>
            <a:off x="0" y="1845734"/>
            <a:ext cx="9143999" cy="4023360"/>
          </a:xfrm>
        </p:spPr>
        <p:txBody>
          <a:bodyPr>
            <a:normAutofit/>
          </a:bodyPr>
          <a:lstStyle/>
          <a:p>
            <a:pPr algn="just"/>
            <a:r>
              <a:rPr lang="fa-IR" sz="3200" b="1" dirty="0" smtClean="0"/>
              <a:t>سوفسطائیان: منکر حقیقت و شک به توانایی انسان در به سرانجام رساندن پروژه پیشاسقراطیان برای کشف راز جهان و گفتند معیار همه چیز انسان است. معنی کلمه سوفیسطا استادی یا دانشوری است.                                                                         </a:t>
            </a:r>
          </a:p>
          <a:p>
            <a:pPr algn="just" rtl="1"/>
            <a:r>
              <a:rPr lang="fa-IR" sz="3200" b="1" dirty="0" smtClean="0"/>
              <a:t>سقراط: فلسفه به معنی دوستداری </a:t>
            </a:r>
            <a:r>
              <a:rPr lang="fa-IR" sz="3200" b="1" dirty="0" smtClean="0">
                <a:solidFill>
                  <a:srgbClr val="002060"/>
                </a:solidFill>
              </a:rPr>
              <a:t>حکمت</a:t>
            </a:r>
            <a:r>
              <a:rPr lang="fa-IR" sz="3200" b="1" dirty="0" smtClean="0"/>
              <a:t> یا جستجوگر حقیقت. با عقل و فکر و استدلال به توصیف حوادث پرداخته شد.پس فیلسوف دو تخصص </a:t>
            </a:r>
            <a:r>
              <a:rPr lang="fa-IR" sz="3200" b="1" dirty="0" smtClean="0">
                <a:solidFill>
                  <a:srgbClr val="002060"/>
                </a:solidFill>
              </a:rPr>
              <a:t>دقت توصیف </a:t>
            </a:r>
            <a:r>
              <a:rPr lang="fa-IR" sz="3200" b="1" dirty="0" smtClean="0"/>
              <a:t>و </a:t>
            </a:r>
            <a:r>
              <a:rPr lang="fa-IR" sz="3200" b="1" dirty="0" smtClean="0">
                <a:solidFill>
                  <a:srgbClr val="002060"/>
                </a:solidFill>
              </a:rPr>
              <a:t>دقت توجه و ملاحظه و مشاهده </a:t>
            </a:r>
            <a:r>
              <a:rPr lang="fa-IR" sz="3200" b="1" dirty="0" smtClean="0"/>
              <a:t>نیاز دارد.  </a:t>
            </a:r>
            <a:endParaRPr lang="en-US" sz="3200" b="1" dirty="0"/>
          </a:p>
        </p:txBody>
      </p:sp>
    </p:spTree>
    <p:extLst>
      <p:ext uri="{BB962C8B-B14F-4D97-AF65-F5344CB8AC3E}">
        <p14:creationId xmlns:p14="http://schemas.microsoft.com/office/powerpoint/2010/main" val="2599602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فلسفه به دنبال چیست؟</a:t>
            </a:r>
            <a:endParaRPr lang="en-US" dirty="0">
              <a:solidFill>
                <a:srgbClr val="FF0000"/>
              </a:solidFill>
            </a:endParaRPr>
          </a:p>
        </p:txBody>
      </p:sp>
      <p:sp>
        <p:nvSpPr>
          <p:cNvPr id="3" name="Content Placeholder 2"/>
          <p:cNvSpPr>
            <a:spLocks noGrp="1"/>
          </p:cNvSpPr>
          <p:nvPr>
            <p:ph idx="1"/>
          </p:nvPr>
        </p:nvSpPr>
        <p:spPr>
          <a:xfrm>
            <a:off x="1" y="1845734"/>
            <a:ext cx="9144000" cy="4023360"/>
          </a:xfrm>
        </p:spPr>
        <p:txBody>
          <a:bodyPr>
            <a:normAutofit/>
          </a:bodyPr>
          <a:lstStyle/>
          <a:p>
            <a:pPr algn="r"/>
            <a:r>
              <a:rPr lang="fa-IR" sz="3200" b="1" dirty="0" smtClean="0"/>
              <a:t>کارل یاسپرس می گوید در فلسفه پرسش مهمتر از پاسخ است. در مکتب سقراط هر سوال، سوال دیگری پدید می آورد و متولد می کند.(ایده تکثیر پرسش) </a:t>
            </a:r>
          </a:p>
          <a:p>
            <a:pPr algn="r"/>
            <a:r>
              <a:rPr lang="fa-IR" sz="3200" b="1" dirty="0" smtClean="0"/>
              <a:t>فلسفه نه علم است نه ریاضیات و نه دین که پاسخ های یقینی بدهد. جیم دولوس می گوید فلسفه فن اختراع مفاهیم است. و مفاهیم کلیدهای معرفتند.</a:t>
            </a:r>
          </a:p>
          <a:p>
            <a:pPr algn="r"/>
            <a:endParaRPr lang="en-US" sz="3200" b="1" dirty="0"/>
          </a:p>
        </p:txBody>
      </p:sp>
    </p:spTree>
    <p:extLst>
      <p:ext uri="{BB962C8B-B14F-4D97-AF65-F5344CB8AC3E}">
        <p14:creationId xmlns:p14="http://schemas.microsoft.com/office/powerpoint/2010/main" val="2699503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54164"/>
          </a:xfrm>
        </p:spPr>
        <p:txBody>
          <a:bodyPr/>
          <a:lstStyle/>
          <a:p>
            <a:pPr algn="r"/>
            <a:r>
              <a:rPr lang="fa-IR" dirty="0" smtClean="0">
                <a:solidFill>
                  <a:srgbClr val="FF0000"/>
                </a:solidFill>
              </a:rPr>
              <a:t>سقراط</a:t>
            </a:r>
            <a:endParaRPr lang="en-US" dirty="0">
              <a:solidFill>
                <a:srgbClr val="FF0000"/>
              </a:solidFill>
            </a:endParaRPr>
          </a:p>
        </p:txBody>
      </p:sp>
      <p:sp>
        <p:nvSpPr>
          <p:cNvPr id="3" name="Content Placeholder 2"/>
          <p:cNvSpPr>
            <a:spLocks noGrp="1"/>
          </p:cNvSpPr>
          <p:nvPr>
            <p:ph idx="1"/>
          </p:nvPr>
        </p:nvSpPr>
        <p:spPr>
          <a:xfrm>
            <a:off x="1" y="1845734"/>
            <a:ext cx="9144000" cy="4023360"/>
          </a:xfrm>
        </p:spPr>
        <p:txBody>
          <a:bodyPr>
            <a:normAutofit fontScale="92500"/>
          </a:bodyPr>
          <a:lstStyle/>
          <a:p>
            <a:pPr algn="r"/>
            <a:r>
              <a:rPr lang="fa-IR" sz="3200" b="1" dirty="0" smtClean="0"/>
              <a:t>سقراط این مامای دانش زاده پدری پیکرتراش و مادری ماما</a:t>
            </a:r>
          </a:p>
          <a:p>
            <a:pPr algn="just"/>
            <a:r>
              <a:rPr lang="fa-IR" sz="3200" b="1" dirty="0" smtClean="0"/>
              <a:t>هدف سقراط دستیابی به فضیلت و روش او دیالکتیک یا گفت و شنود است. </a:t>
            </a:r>
            <a:r>
              <a:rPr lang="fa-IR" sz="3200" b="1" dirty="0" smtClean="0">
                <a:solidFill>
                  <a:srgbClr val="002060"/>
                </a:solidFill>
              </a:rPr>
              <a:t>پرسشگری</a:t>
            </a:r>
            <a:r>
              <a:rPr lang="fa-IR" sz="3200" b="1" dirty="0" smtClean="0"/>
              <a:t> راجع به مفاهیمی که مردم مسلم میدانستند باعث پی بردن آنها به جهل خویش و در نهایت تفکر می گردید. مفاهیمی همچون عدالت، خوبی، خویشتنداری، شجاعت، دوستی و عشق                    </a:t>
            </a:r>
          </a:p>
          <a:p>
            <a:pPr algn="r"/>
            <a:r>
              <a:rPr lang="fa-IR" sz="3200" b="1" dirty="0" smtClean="0"/>
              <a:t>شرط داوری: روشن بودن مفاهیم و پیروی از روش صحیح</a:t>
            </a:r>
          </a:p>
          <a:p>
            <a:pPr algn="r"/>
            <a:r>
              <a:rPr lang="fa-IR" sz="3200" b="1" dirty="0" smtClean="0"/>
              <a:t>همه ما به این دیالوگ سریال شبهای برره نیاز داریم: اینی که گفتی یعنی چه؟ </a:t>
            </a:r>
            <a:endParaRPr lang="en-US" sz="3200" b="1" dirty="0"/>
          </a:p>
        </p:txBody>
      </p:sp>
    </p:spTree>
    <p:extLst>
      <p:ext uri="{BB962C8B-B14F-4D97-AF65-F5344CB8AC3E}">
        <p14:creationId xmlns:p14="http://schemas.microsoft.com/office/powerpoint/2010/main" val="2496792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کودک کیست؟</a:t>
            </a:r>
            <a:r>
              <a:rPr lang="en-US" dirty="0" smtClean="0">
                <a:solidFill>
                  <a:srgbClr val="FF0000"/>
                </a:solidFill>
              </a:rPr>
              <a:t/>
            </a:r>
            <a:br>
              <a:rPr lang="en-US" dirty="0" smtClean="0">
                <a:solidFill>
                  <a:srgbClr val="FF0000"/>
                </a:solidFill>
              </a:rPr>
            </a:br>
            <a:r>
              <a:rPr lang="ar-SA" dirty="0" smtClean="0">
                <a:solidFill>
                  <a:srgbClr val="FF0000"/>
                </a:solidFill>
              </a:rPr>
              <a:t>مرحله </a:t>
            </a:r>
            <a:r>
              <a:rPr lang="fa-IR" dirty="0" smtClean="0">
                <a:solidFill>
                  <a:srgbClr val="FF0000"/>
                </a:solidFill>
              </a:rPr>
              <a:t>پیشامدرن</a:t>
            </a:r>
            <a:endParaRPr lang="en-US" dirty="0">
              <a:solidFill>
                <a:srgbClr val="FF0000"/>
              </a:solidFill>
            </a:endParaRPr>
          </a:p>
        </p:txBody>
      </p:sp>
      <p:sp>
        <p:nvSpPr>
          <p:cNvPr id="3" name="Content Placeholder 2"/>
          <p:cNvSpPr>
            <a:spLocks noGrp="1"/>
          </p:cNvSpPr>
          <p:nvPr>
            <p:ph idx="1"/>
          </p:nvPr>
        </p:nvSpPr>
        <p:spPr>
          <a:xfrm>
            <a:off x="1" y="1845734"/>
            <a:ext cx="9036495" cy="4463586"/>
          </a:xfrm>
        </p:spPr>
        <p:txBody>
          <a:bodyPr>
            <a:normAutofit fontScale="92500" lnSpcReduction="10000"/>
          </a:bodyPr>
          <a:lstStyle/>
          <a:p>
            <a:pPr algn="just"/>
            <a:r>
              <a:rPr lang="fa-IR" sz="3200" b="1" dirty="0" smtClean="0"/>
              <a:t>از دوره روم و یونان باستان تا قرون وسطی: دوره کشاورزی            </a:t>
            </a:r>
          </a:p>
          <a:p>
            <a:pPr algn="just"/>
            <a:r>
              <a:rPr lang="fa-IR" sz="3200" b="1" dirty="0" smtClean="0"/>
              <a:t>قدرت در زور بازو، شدیدا مردسالارانه                                      </a:t>
            </a:r>
          </a:p>
          <a:p>
            <a:pPr algn="just"/>
            <a:r>
              <a:rPr lang="fa-IR" sz="3200" b="1" dirty="0" smtClean="0"/>
              <a:t>ارسطو و افلاطون کودک را انسان نمیدانستند. شر ذاتی و گناه اولیه و ازلی، ریاضت و تنبیه و شلاق را برای پاک شدن جایز میساخت.         </a:t>
            </a:r>
          </a:p>
          <a:p>
            <a:pPr algn="just"/>
            <a:r>
              <a:rPr lang="fa-IR" sz="3200" b="1" dirty="0" smtClean="0"/>
              <a:t>دوره ای بنام کودکی وجود نداشت. واژگان کودکی، ادبیات کودک، نقاشی کودک، داستان کودک، تربیت و آموزش کودک، لباس کودک، اسم کودک و حتی قبر کودک وجود نداشت.                                              </a:t>
            </a:r>
          </a:p>
          <a:p>
            <a:pPr algn="just"/>
            <a:r>
              <a:rPr lang="fa-IR" sz="3200" b="1" dirty="0" smtClean="0"/>
              <a:t>تصاویر کودکی مسیح در قرون وسطی هم چهره بزرگسال و جثه کودک داشت چون کسر شان بود مسیح کودک بوده باشد.                         </a:t>
            </a:r>
            <a:endParaRPr lang="en-US" sz="3200" b="1" dirty="0"/>
          </a:p>
        </p:txBody>
      </p:sp>
    </p:spTree>
    <p:extLst>
      <p:ext uri="{BB962C8B-B14F-4D97-AF65-F5344CB8AC3E}">
        <p14:creationId xmlns:p14="http://schemas.microsoft.com/office/powerpoint/2010/main" val="1047195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rgbClr val="FF0000"/>
                </a:solidFill>
              </a:rPr>
              <a:t>کودک کیست؟</a:t>
            </a:r>
            <a:r>
              <a:rPr lang="en-US" dirty="0">
                <a:solidFill>
                  <a:srgbClr val="FF0000"/>
                </a:solidFill>
              </a:rPr>
              <a:t/>
            </a:r>
            <a:br>
              <a:rPr lang="en-US" dirty="0">
                <a:solidFill>
                  <a:srgbClr val="FF0000"/>
                </a:solidFill>
              </a:rPr>
            </a:br>
            <a:r>
              <a:rPr lang="ar-SA" dirty="0" smtClean="0">
                <a:solidFill>
                  <a:srgbClr val="FF0000"/>
                </a:solidFill>
              </a:rPr>
              <a:t>مرحله</a:t>
            </a:r>
            <a:r>
              <a:rPr lang="fa-IR" dirty="0" smtClean="0">
                <a:solidFill>
                  <a:srgbClr val="FF0000"/>
                </a:solidFill>
              </a:rPr>
              <a:t> دوم</a:t>
            </a:r>
            <a:endParaRPr lang="en-US" dirty="0"/>
          </a:p>
        </p:txBody>
      </p:sp>
      <p:sp>
        <p:nvSpPr>
          <p:cNvPr id="3" name="Content Placeholder 2"/>
          <p:cNvSpPr>
            <a:spLocks noGrp="1"/>
          </p:cNvSpPr>
          <p:nvPr>
            <p:ph idx="1"/>
          </p:nvPr>
        </p:nvSpPr>
        <p:spPr>
          <a:xfrm>
            <a:off x="76612" y="1737361"/>
            <a:ext cx="9036496" cy="4463586"/>
          </a:xfrm>
        </p:spPr>
        <p:txBody>
          <a:bodyPr>
            <a:normAutofit lnSpcReduction="10000"/>
          </a:bodyPr>
          <a:lstStyle/>
          <a:p>
            <a:pPr algn="r"/>
            <a:r>
              <a:rPr lang="fa-IR" sz="3200" b="1" dirty="0" smtClean="0"/>
              <a:t>از ابتدای رنسانس 1660م عصر صنعتی شدن</a:t>
            </a:r>
          </a:p>
          <a:p>
            <a:pPr algn="r"/>
            <a:r>
              <a:rPr lang="fa-IR" sz="3200" b="1" dirty="0" smtClean="0"/>
              <a:t>کارها با ماشین تخصصی تر شده و مفهوم قدرت کمرنگ شده و جا برای حضور زنان و کودکان باز می شود.</a:t>
            </a:r>
          </a:p>
          <a:p>
            <a:pPr algn="just"/>
            <a:r>
              <a:rPr lang="fa-IR" sz="3200" b="1" dirty="0" smtClean="0"/>
              <a:t>تمدن با مهارغرایض و سرکوب امیال شروع میشود. فوکو درباره دیدگاه آن دوره می گوید جامعه مدرن به دنبال انسان مطیع است. مردی که قوه عاقله دارد و از قانون تبعیت می کند و چون کودک به حکم طبیعت کودکی ضد این سیستم است پس وحشی و دیوانه و مجرم خطرناکی است و باید از جامعه جدا شود و در کنار زندان و تیمارستان در نهاد مدرسه سازماندهی شود. ساختمان مدرسه و نظم پذیری افراطی و ...                                                       </a:t>
            </a:r>
            <a:endParaRPr lang="en-US" sz="3200" b="1" dirty="0"/>
          </a:p>
        </p:txBody>
      </p:sp>
    </p:spTree>
    <p:extLst>
      <p:ext uri="{BB962C8B-B14F-4D97-AF65-F5344CB8AC3E}">
        <p14:creationId xmlns:p14="http://schemas.microsoft.com/office/powerpoint/2010/main" val="3648179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rgbClr val="FF0000"/>
                </a:solidFill>
              </a:rPr>
              <a:t>کودک کیست؟</a:t>
            </a:r>
            <a:r>
              <a:rPr lang="en-US" dirty="0">
                <a:solidFill>
                  <a:srgbClr val="FF0000"/>
                </a:solidFill>
              </a:rPr>
              <a:t/>
            </a:r>
            <a:br>
              <a:rPr lang="en-US" dirty="0">
                <a:solidFill>
                  <a:srgbClr val="FF0000"/>
                </a:solidFill>
              </a:rPr>
            </a:br>
            <a:r>
              <a:rPr lang="ar-SA" dirty="0" smtClean="0">
                <a:solidFill>
                  <a:srgbClr val="FF0000"/>
                </a:solidFill>
              </a:rPr>
              <a:t>مرحله</a:t>
            </a:r>
            <a:r>
              <a:rPr lang="fa-IR" dirty="0" smtClean="0">
                <a:solidFill>
                  <a:srgbClr val="FF0000"/>
                </a:solidFill>
              </a:rPr>
              <a:t> معاصر</a:t>
            </a:r>
            <a:endParaRPr lang="en-US" dirty="0"/>
          </a:p>
        </p:txBody>
      </p:sp>
      <p:sp>
        <p:nvSpPr>
          <p:cNvPr id="3" name="Content Placeholder 2"/>
          <p:cNvSpPr>
            <a:spLocks noGrp="1"/>
          </p:cNvSpPr>
          <p:nvPr>
            <p:ph idx="1"/>
          </p:nvPr>
        </p:nvSpPr>
        <p:spPr>
          <a:xfrm>
            <a:off x="179513" y="1845734"/>
            <a:ext cx="8856984" cy="4175554"/>
          </a:xfrm>
        </p:spPr>
        <p:txBody>
          <a:bodyPr>
            <a:normAutofit lnSpcReduction="10000"/>
          </a:bodyPr>
          <a:lstStyle/>
          <a:p>
            <a:pPr lvl="1" algn="just" rtl="1"/>
            <a:r>
              <a:rPr lang="fa-IR" sz="3000" b="1" dirty="0" smtClean="0"/>
              <a:t>بعد از جنگ جهانی دوم به کودک گفتیم تو را به رسمیت میشناسیم. تو هستی، ما مردان هستیم، همانگونه که زنان هم هستند.                                                                  </a:t>
            </a:r>
          </a:p>
          <a:p>
            <a:pPr marL="0" indent="0" algn="just" rtl="1">
              <a:buNone/>
            </a:pPr>
            <a:r>
              <a:rPr lang="fa-IR" sz="3200" b="1" dirty="0" smtClean="0"/>
              <a:t>کودک فرودست نیست. و ما برای شناخت جهان نیازمند دیدگاه کودک هم هستیم. مهمتر از همه اینکه کودکی تا ابد درون همه ماست. پس با گوش دادن به صدای کودک در اصل میخواهی جنبه ای از وجود خودت را بشناسی.                                                                                </a:t>
            </a:r>
          </a:p>
          <a:p>
            <a:pPr algn="just" rtl="1"/>
            <a:r>
              <a:rPr lang="fa-IR" sz="3200" b="1" dirty="0" smtClean="0"/>
              <a:t>اینجاست که گفتگو و دیالوگ با کودک اصل پیدا می کند و چون کودکان خلاقتر از بزرگسالان هستند می توانند برای مشکلات جامعه نسخه بپیچند. ارنستوسوباتو کش وخودکار  گرتا تونبرگ                                          </a:t>
            </a:r>
            <a:endParaRPr lang="en-US" sz="3200" b="1" dirty="0"/>
          </a:p>
        </p:txBody>
      </p:sp>
    </p:spTree>
    <p:extLst>
      <p:ext uri="{BB962C8B-B14F-4D97-AF65-F5344CB8AC3E}">
        <p14:creationId xmlns:p14="http://schemas.microsoft.com/office/powerpoint/2010/main" val="887975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8" ma:contentTypeDescription="Create a new document." ma:contentTypeScope="" ma:versionID="15367843dda01045ad2edf72fad088a8">
  <xsd:schema xmlns:xsd="http://www.w3.org/2001/XMLSchema" xmlns:xs="http://www.w3.org/2001/XMLSchema" xmlns:p="http://schemas.microsoft.com/office/2006/metadata/properties" xmlns:ns2="3daa3796-40a0-4fe0-acc9-e99f93d22791" targetNamespace="http://schemas.microsoft.com/office/2006/metadata/properties" ma:root="true" ma:fieldsID="910e59cc5033c7082a6d9dc9be289f81"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61AD21-F1F4-48F9-88B5-F00176286A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91EBD3-B929-425B-8A9F-3B7B9A169A6E}">
  <ds:schemaRefs>
    <ds:schemaRef ds:uri="http://schemas.microsoft.com/sharepoint/v3/contenttype/forms"/>
  </ds:schemaRefs>
</ds:datastoreItem>
</file>

<file path=customXml/itemProps3.xml><?xml version="1.0" encoding="utf-8"?>
<ds:datastoreItem xmlns:ds="http://schemas.openxmlformats.org/officeDocument/2006/customXml" ds:itemID="{EC027AFC-430A-445F-AB90-B3EACB36296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1394</TotalTime>
  <Words>2324</Words>
  <Application>Microsoft Office PowerPoint</Application>
  <PresentationFormat>On-screen Show (4:3)</PresentationFormat>
  <Paragraphs>182</Paragraphs>
  <Slides>33</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MS PGothic</vt:lpstr>
      <vt:lpstr>MS PGothic</vt:lpstr>
      <vt:lpstr>Arial</vt:lpstr>
      <vt:lpstr>B Badr</vt:lpstr>
      <vt:lpstr>Calibri</vt:lpstr>
      <vt:lpstr>Calibri Light</vt:lpstr>
      <vt:lpstr>Times New Roman</vt:lpstr>
      <vt:lpstr>Wingdings</vt:lpstr>
      <vt:lpstr>Retrospect</vt:lpstr>
      <vt:lpstr>PowerPoint Presentation</vt:lpstr>
      <vt:lpstr>PowerPoint Presentation</vt:lpstr>
      <vt:lpstr>سبب ظهورفلسفه چیست؟ شهر از صدا پر است...ولی از سخن تهی...</vt:lpstr>
      <vt:lpstr>فلسفه چیست؟ فلسفه و ریاضیات کلید درست اندیشی</vt:lpstr>
      <vt:lpstr>فلسفه به دنبال چیست؟</vt:lpstr>
      <vt:lpstr>سقراط</vt:lpstr>
      <vt:lpstr>کودک کیست؟ مرحله پیشامدرن</vt:lpstr>
      <vt:lpstr>کودک کیست؟ مرحله دوم</vt:lpstr>
      <vt:lpstr>کودک کیست؟ مرحله معاصر</vt:lpstr>
      <vt:lpstr>P4c    بررسی پیشینه </vt:lpstr>
      <vt:lpstr>خلاصه لیپمن</vt:lpstr>
      <vt:lpstr>P4C اهداف  </vt:lpstr>
      <vt:lpstr>اصول فبک</vt:lpstr>
      <vt:lpstr>مطلبی از کتاب قلب ها واندیشه ها کاترین لوئیس</vt:lpstr>
      <vt:lpstr>اصول یادگیری به شیوه فبک</vt:lpstr>
      <vt:lpstr>توانایی هایی که در فبک تقویت میشوند گوش دادن فعال</vt:lpstr>
      <vt:lpstr>توانایی هایی که در فبک تقویت میشوند عملیات پرسشگری</vt:lpstr>
      <vt:lpstr>توانایی هایی که در فبک تقویت میشوند عملیات پرسشگری</vt:lpstr>
      <vt:lpstr>توانایی هایی که در فبک تقویت میشوند عملیات تفکر</vt:lpstr>
      <vt:lpstr>زبان معمولی که باید تشویق شود</vt:lpstr>
      <vt:lpstr>ویژگیهای جامعه فلسفی /فبکی/تفکری</vt:lpstr>
      <vt:lpstr>تغییرات تعلیم و تربیت فبکی</vt:lpstr>
      <vt:lpstr>حلقه کند و کاو به شیوه متیو لیپمن</vt:lpstr>
      <vt:lpstr>1.استقرار حلقه</vt:lpstr>
      <vt:lpstr>2. ارائه محرک یا انگیختار</vt:lpstr>
      <vt:lpstr>3.طرح سوال یا حرف زدن درباره انگیختار </vt:lpstr>
      <vt:lpstr>4.ربط سوالات و رسیدن به دستور جلسه یا انتخاب گزینه ای برای بحث:پرسش گذاره یا مفهوم</vt:lpstr>
      <vt:lpstr>5. بحث</vt:lpstr>
      <vt:lpstr>6. تمرین و فعالیت</vt:lpstr>
      <vt:lpstr>7.بستار، جمع بندی، پایان بندی</vt:lpstr>
      <vt:lpstr>7. مرحله آخر به شیوه ای دیگر</vt:lpstr>
      <vt:lpstr>متدهای موردنیاز حلقه کندوکاو</vt:lpstr>
      <vt:lpstr>متدهای موردنیاز حلقه کندوکاو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Rhiannon.Love</dc:creator>
  <cp:lastModifiedBy>user1</cp:lastModifiedBy>
  <cp:revision>98</cp:revision>
  <dcterms:created xsi:type="dcterms:W3CDTF">2019-06-24T17:56:01Z</dcterms:created>
  <dcterms:modified xsi:type="dcterms:W3CDTF">2025-06-18T04:20:21Z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